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modernComment_121_0.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129"/>
  </p:notesMasterIdLst>
  <p:sldIdLst>
    <p:sldId id="660" r:id="rId5"/>
    <p:sldId id="260" r:id="rId6"/>
    <p:sldId id="587" r:id="rId7"/>
    <p:sldId id="659" r:id="rId8"/>
    <p:sldId id="305" r:id="rId9"/>
    <p:sldId id="306" r:id="rId10"/>
    <p:sldId id="426" r:id="rId11"/>
    <p:sldId id="489" r:id="rId12"/>
    <p:sldId id="581" r:id="rId13"/>
    <p:sldId id="487" r:id="rId14"/>
    <p:sldId id="681" r:id="rId15"/>
    <p:sldId id="661" r:id="rId16"/>
    <p:sldId id="491" r:id="rId17"/>
    <p:sldId id="492" r:id="rId18"/>
    <p:sldId id="590" r:id="rId19"/>
    <p:sldId id="630" r:id="rId20"/>
    <p:sldId id="499" r:id="rId21"/>
    <p:sldId id="500" r:id="rId22"/>
    <p:sldId id="631" r:id="rId23"/>
    <p:sldId id="636" r:id="rId24"/>
    <p:sldId id="632" r:id="rId25"/>
    <p:sldId id="634" r:id="rId26"/>
    <p:sldId id="645" r:id="rId27"/>
    <p:sldId id="316" r:id="rId28"/>
    <p:sldId id="637" r:id="rId29"/>
    <p:sldId id="638" r:id="rId30"/>
    <p:sldId id="639" r:id="rId31"/>
    <p:sldId id="662" r:id="rId32"/>
    <p:sldId id="646" r:id="rId33"/>
    <p:sldId id="663" r:id="rId34"/>
    <p:sldId id="518" r:id="rId35"/>
    <p:sldId id="484" r:id="rId36"/>
    <p:sldId id="468" r:id="rId37"/>
    <p:sldId id="519" r:id="rId38"/>
    <p:sldId id="520" r:id="rId39"/>
    <p:sldId id="521" r:id="rId40"/>
    <p:sldId id="522" r:id="rId41"/>
    <p:sldId id="523" r:id="rId42"/>
    <p:sldId id="524" r:id="rId43"/>
    <p:sldId id="394" r:id="rId44"/>
    <p:sldId id="526" r:id="rId45"/>
    <p:sldId id="525" r:id="rId46"/>
    <p:sldId id="527" r:id="rId47"/>
    <p:sldId id="528" r:id="rId48"/>
    <p:sldId id="529" r:id="rId49"/>
    <p:sldId id="530" r:id="rId50"/>
    <p:sldId id="531" r:id="rId51"/>
    <p:sldId id="532" r:id="rId52"/>
    <p:sldId id="533" r:id="rId53"/>
    <p:sldId id="534" r:id="rId54"/>
    <p:sldId id="535" r:id="rId55"/>
    <p:sldId id="536" r:id="rId56"/>
    <p:sldId id="537" r:id="rId57"/>
    <p:sldId id="538" r:id="rId58"/>
    <p:sldId id="540" r:id="rId59"/>
    <p:sldId id="541" r:id="rId60"/>
    <p:sldId id="542" r:id="rId61"/>
    <p:sldId id="543" r:id="rId62"/>
    <p:sldId id="544" r:id="rId63"/>
    <p:sldId id="545" r:id="rId64"/>
    <p:sldId id="546" r:id="rId65"/>
    <p:sldId id="547" r:id="rId66"/>
    <p:sldId id="548" r:id="rId67"/>
    <p:sldId id="549" r:id="rId68"/>
    <p:sldId id="664" r:id="rId69"/>
    <p:sldId id="668" r:id="rId70"/>
    <p:sldId id="555" r:id="rId71"/>
    <p:sldId id="577" r:id="rId72"/>
    <p:sldId id="450" r:id="rId73"/>
    <p:sldId id="451" r:id="rId74"/>
    <p:sldId id="452" r:id="rId75"/>
    <p:sldId id="454" r:id="rId76"/>
    <p:sldId id="455" r:id="rId77"/>
    <p:sldId id="456" r:id="rId78"/>
    <p:sldId id="457" r:id="rId79"/>
    <p:sldId id="458" r:id="rId80"/>
    <p:sldId id="288" r:id="rId81"/>
    <p:sldId id="289" r:id="rId82"/>
    <p:sldId id="290" r:id="rId83"/>
    <p:sldId id="291" r:id="rId84"/>
    <p:sldId id="579" r:id="rId85"/>
    <p:sldId id="580" r:id="rId86"/>
    <p:sldId id="293" r:id="rId87"/>
    <p:sldId id="294" r:id="rId88"/>
    <p:sldId id="459" r:id="rId89"/>
    <p:sldId id="665" r:id="rId90"/>
    <p:sldId id="460" r:id="rId91"/>
    <p:sldId id="462" r:id="rId92"/>
    <p:sldId id="485" r:id="rId93"/>
    <p:sldId id="300" r:id="rId94"/>
    <p:sldId id="301" r:id="rId95"/>
    <p:sldId id="299" r:id="rId96"/>
    <p:sldId id="666" r:id="rId97"/>
    <p:sldId id="670" r:id="rId98"/>
    <p:sldId id="672" r:id="rId99"/>
    <p:sldId id="673" r:id="rId100"/>
    <p:sldId id="647" r:id="rId101"/>
    <p:sldId id="463" r:id="rId102"/>
    <p:sldId id="641" r:id="rId103"/>
    <p:sldId id="640" r:id="rId104"/>
    <p:sldId id="674" r:id="rId105"/>
    <p:sldId id="652" r:id="rId106"/>
    <p:sldId id="653" r:id="rId107"/>
    <p:sldId id="654" r:id="rId108"/>
    <p:sldId id="655" r:id="rId109"/>
    <p:sldId id="675" r:id="rId110"/>
    <p:sldId id="651" r:id="rId111"/>
    <p:sldId id="676" r:id="rId112"/>
    <p:sldId id="512" r:id="rId113"/>
    <p:sldId id="656" r:id="rId114"/>
    <p:sldId id="440" r:id="rId115"/>
    <p:sldId id="441" r:id="rId116"/>
    <p:sldId id="514" r:id="rId117"/>
    <p:sldId id="515" r:id="rId118"/>
    <p:sldId id="657" r:id="rId119"/>
    <p:sldId id="642" r:id="rId120"/>
    <p:sldId id="643" r:id="rId121"/>
    <p:sldId id="679" r:id="rId122"/>
    <p:sldId id="680" r:id="rId123"/>
    <p:sldId id="644" r:id="rId124"/>
    <p:sldId id="682" r:id="rId125"/>
    <p:sldId id="683" r:id="rId126"/>
    <p:sldId id="684" r:id="rId127"/>
    <p:sldId id="658"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660"/>
            <p14:sldId id="260"/>
            <p14:sldId id="587"/>
            <p14:sldId id="659"/>
            <p14:sldId id="305"/>
            <p14:sldId id="306"/>
            <p14:sldId id="426"/>
            <p14:sldId id="489"/>
            <p14:sldId id="581"/>
            <p14:sldId id="487"/>
            <p14:sldId id="681"/>
            <p14:sldId id="661"/>
            <p14:sldId id="491"/>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62"/>
            <p14:sldId id="646"/>
          </p14:sldIdLst>
        </p14:section>
        <p14:section name="FUNCTIONS" id="{0CE50AAB-263B-AA48-B859-44F65FAA1659}">
          <p14:sldIdLst>
            <p14:sldId id="663"/>
            <p14:sldId id="518"/>
            <p14:sldId id="484"/>
            <p14:sldId id="468"/>
            <p14:sldId id="519"/>
            <p14:sldId id="520"/>
            <p14:sldId id="521"/>
            <p14:sldId id="522"/>
            <p14:sldId id="523"/>
            <p14:sldId id="524"/>
            <p14:sldId id="394"/>
            <p14:sldId id="526"/>
            <p14:sldId id="525"/>
            <p14:sldId id="527"/>
            <p14:sldId id="528"/>
            <p14:sldId id="529"/>
            <p14:sldId id="530"/>
            <p14:sldId id="531"/>
            <p14:sldId id="532"/>
            <p14:sldId id="533"/>
            <p14:sldId id="534"/>
            <p14:sldId id="535"/>
            <p14:sldId id="536"/>
            <p14:sldId id="537"/>
            <p14:sldId id="538"/>
            <p14:sldId id="540"/>
            <p14:sldId id="541"/>
            <p14:sldId id="542"/>
            <p14:sldId id="543"/>
            <p14:sldId id="544"/>
            <p14:sldId id="545"/>
            <p14:sldId id="546"/>
            <p14:sldId id="547"/>
            <p14:sldId id="548"/>
            <p14:sldId id="549"/>
          </p14:sldIdLst>
        </p14:section>
        <p14:section name="FILE PATHS" id="{A8090B37-070D-7C44-BCD1-B1F05467298A}">
          <p14:sldIdLst>
            <p14:sldId id="664"/>
            <p14:sldId id="668"/>
            <p14:sldId id="555"/>
            <p14:sldId id="577"/>
            <p14:sldId id="450"/>
            <p14:sldId id="451"/>
            <p14:sldId id="452"/>
            <p14:sldId id="454"/>
            <p14:sldId id="455"/>
            <p14:sldId id="456"/>
            <p14:sldId id="457"/>
            <p14:sldId id="458"/>
            <p14:sldId id="288"/>
            <p14:sldId id="289"/>
            <p14:sldId id="290"/>
            <p14:sldId id="291"/>
            <p14:sldId id="579"/>
            <p14:sldId id="580"/>
            <p14:sldId id="293"/>
            <p14:sldId id="294"/>
            <p14:sldId id="459"/>
            <p14:sldId id="665"/>
            <p14:sldId id="460"/>
            <p14:sldId id="462"/>
            <p14:sldId id="485"/>
            <p14:sldId id="300"/>
            <p14:sldId id="301"/>
            <p14:sldId id="299"/>
          </p14:sldIdLst>
        </p14:section>
        <p14:section name="RSTUDIO PROJECTS" id="{5458F41A-2006-EE4F-8329-FEC704F04463}">
          <p14:sldIdLst>
            <p14:sldId id="666"/>
            <p14:sldId id="670"/>
            <p14:sldId id="672"/>
          </p14:sldIdLst>
        </p14:section>
        <p14:section name="PACKAGES" id="{488FB153-A18A-F24C-B5BB-3888166C7FCD}">
          <p14:sldIdLst>
            <p14:sldId id="673"/>
            <p14:sldId id="647"/>
            <p14:sldId id="463"/>
            <p14:sldId id="641"/>
            <p14:sldId id="640"/>
            <p14:sldId id="674"/>
          </p14:sldIdLst>
        </p14:section>
        <p14:section name="DATA FRAMES" id="{48642601-41A0-5F4B-9012-C6FBC0AF72B9}">
          <p14:sldIdLst>
            <p14:sldId id="652"/>
            <p14:sldId id="653"/>
            <p14:sldId id="654"/>
            <p14:sldId id="655"/>
            <p14:sldId id="675"/>
            <p14:sldId id="651"/>
            <p14:sldId id="676"/>
            <p14:sldId id="512"/>
            <p14:sldId id="656"/>
            <p14:sldId id="440"/>
            <p14:sldId id="441"/>
            <p14:sldId id="514"/>
            <p14:sldId id="515"/>
          </p14:sldIdLst>
        </p14:section>
        <p14:section name="BOOLEAN OPERATIONS" id="{FC5DE62F-3EBF-3E49-91D9-CAF84121DEFC}">
          <p14:sldIdLst>
            <p14:sldId id="657"/>
            <p14:sldId id="642"/>
            <p14:sldId id="643"/>
            <p14:sldId id="679"/>
            <p14:sldId id="680"/>
            <p14:sldId id="644"/>
            <p14:sldId id="682"/>
            <p14:sldId id="683"/>
            <p14:sldId id="684"/>
            <p14:sldId id="6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61"/>
    <p:restoredTop sz="88482"/>
  </p:normalViewPr>
  <p:slideViewPr>
    <p:cSldViewPr snapToGrid="0">
      <p:cViewPr varScale="1">
        <p:scale>
          <a:sx n="138" d="100"/>
          <a:sy n="138" d="100"/>
        </p:scale>
        <p:origin x="192" y="10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viewProps" Target="viewProps.xml"/><Relationship Id="rId136"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_rels/data2.xml.rels><?xml version="1.0" encoding="UTF-8" standalone="yes"?>
<Relationships xmlns="http://schemas.openxmlformats.org/package/2006/relationships"><Relationship Id="rId2" Type="http://schemas.openxmlformats.org/officeDocument/2006/relationships/image" Target="../media/image16.svg"/><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0.sv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gn="ctr">
            <a:lnSpc>
              <a:spcPct val="100000"/>
            </a:lnSpc>
          </a:pPr>
          <a:r>
            <a:rPr lang="en-US" sz="2800" b="1" dirty="0"/>
            <a:t>Ritika Giri</a:t>
          </a:r>
        </a:p>
        <a:p>
          <a:pPr algn="ctr">
            <a:lnSpc>
              <a:spcPct val="100000"/>
            </a:lnSpc>
          </a:pPr>
          <a:r>
            <a:rPr lang="en-US" sz="1800" b="0" i="0" dirty="0"/>
            <a:t>Data Scientist, NUIT</a:t>
          </a:r>
        </a:p>
        <a:p>
          <a:pPr algn="ctr">
            <a:lnSpc>
              <a:spcPct val="100000"/>
            </a:lnSpc>
          </a:pPr>
          <a:r>
            <a:rPr lang="en-US" sz="1600" b="0" i="0" dirty="0"/>
            <a:t>r-giri@northwestern.edu</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39755" custLinFactNeighborX="-19301" custLinFactNeighborY="346">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D8815-0C5B-497F-B532-F5F5996A0D58}"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E3649E61-C678-42CC-BC47-0AFE1E415815}">
      <dgm:prSet/>
      <dgm:spPr/>
      <dgm:t>
        <a:bodyPr/>
        <a:lstStyle/>
        <a:p>
          <a:r>
            <a:rPr lang="en-US" dirty="0"/>
            <a:t>Done any coding before?</a:t>
          </a:r>
        </a:p>
      </dgm:t>
    </dgm:pt>
    <dgm:pt modelId="{299F9DB5-AECD-4DF0-9F80-4C608F091EE6}" type="parTrans" cxnId="{A6057F9A-C971-4ACB-87F0-DE34498E07C6}">
      <dgm:prSet/>
      <dgm:spPr/>
      <dgm:t>
        <a:bodyPr/>
        <a:lstStyle/>
        <a:p>
          <a:endParaRPr lang="en-US"/>
        </a:p>
      </dgm:t>
    </dgm:pt>
    <dgm:pt modelId="{466E4A4E-DBA9-4E2F-9F27-4160C367C310}" type="sibTrans" cxnId="{A6057F9A-C971-4ACB-87F0-DE34498E07C6}">
      <dgm:prSet/>
      <dgm:spPr/>
      <dgm:t>
        <a:bodyPr/>
        <a:lstStyle/>
        <a:p>
          <a:endParaRPr lang="en-US"/>
        </a:p>
      </dgm:t>
    </dgm:pt>
    <dgm:pt modelId="{CE12C4BB-1B3D-48AF-8619-C25A148A1E1C}">
      <dgm:prSet/>
      <dgm:spPr/>
      <dgm:t>
        <a:bodyPr/>
        <a:lstStyle/>
        <a:p>
          <a:r>
            <a:rPr lang="en-US" dirty="0"/>
            <a:t>Majoring in?</a:t>
          </a:r>
        </a:p>
      </dgm:t>
    </dgm:pt>
    <dgm:pt modelId="{B9544EF9-DD0E-4309-9D9A-DE011B6F3D71}" type="parTrans" cxnId="{F1D70412-7FA9-4650-A427-A259BA03AC2D}">
      <dgm:prSet/>
      <dgm:spPr/>
      <dgm:t>
        <a:bodyPr/>
        <a:lstStyle/>
        <a:p>
          <a:endParaRPr lang="en-US"/>
        </a:p>
      </dgm:t>
    </dgm:pt>
    <dgm:pt modelId="{4A76112F-D2E2-4A65-8EB1-1BAA174D8667}" type="sibTrans" cxnId="{F1D70412-7FA9-4650-A427-A259BA03AC2D}">
      <dgm:prSet/>
      <dgm:spPr/>
      <dgm:t>
        <a:bodyPr/>
        <a:lstStyle/>
        <a:p>
          <a:endParaRPr lang="en-US"/>
        </a:p>
      </dgm:t>
    </dgm:pt>
    <dgm:pt modelId="{7B5E8F10-EF26-4804-881E-BA4818BA346F}">
      <dgm:prSet/>
      <dgm:spPr/>
      <dgm:t>
        <a:bodyPr/>
        <a:lstStyle/>
        <a:p>
          <a:r>
            <a:rPr lang="en-US" dirty="0"/>
            <a:t>Love cats?</a:t>
          </a:r>
        </a:p>
      </dgm:t>
    </dgm:pt>
    <dgm:pt modelId="{89E50114-D803-493A-81F1-78CC48D50DC9}" type="parTrans" cxnId="{09D37A27-28A7-4D57-BE9D-39996DA9200E}">
      <dgm:prSet/>
      <dgm:spPr/>
      <dgm:t>
        <a:bodyPr/>
        <a:lstStyle/>
        <a:p>
          <a:endParaRPr lang="en-US"/>
        </a:p>
      </dgm:t>
    </dgm:pt>
    <dgm:pt modelId="{DCDD39FA-988E-4379-B595-E4E6653879B9}" type="sibTrans" cxnId="{09D37A27-28A7-4D57-BE9D-39996DA9200E}">
      <dgm:prSet/>
      <dgm:spPr/>
      <dgm:t>
        <a:bodyPr/>
        <a:lstStyle/>
        <a:p>
          <a:endParaRPr lang="en-US"/>
        </a:p>
      </dgm:t>
    </dgm:pt>
    <dgm:pt modelId="{AA6E51F3-A056-4922-B6F9-6716CB550475}">
      <dgm:prSet/>
      <dgm:spPr/>
      <dgm:t>
        <a:bodyPr/>
        <a:lstStyle/>
        <a:p>
          <a:r>
            <a:rPr lang="en-US"/>
            <a:t>Feeling apprehensive?</a:t>
          </a:r>
        </a:p>
      </dgm:t>
    </dgm:pt>
    <dgm:pt modelId="{AF6AAE30-793A-4D0B-AA4D-198173F1EEC6}" type="parTrans" cxnId="{5C95EC32-5352-4BDC-A949-9E915FFB5308}">
      <dgm:prSet/>
      <dgm:spPr/>
      <dgm:t>
        <a:bodyPr/>
        <a:lstStyle/>
        <a:p>
          <a:endParaRPr lang="en-US"/>
        </a:p>
      </dgm:t>
    </dgm:pt>
    <dgm:pt modelId="{1511B006-97B5-4B40-B03E-7D60C47D3C84}" type="sibTrans" cxnId="{5C95EC32-5352-4BDC-A949-9E915FFB5308}">
      <dgm:prSet/>
      <dgm:spPr/>
      <dgm:t>
        <a:bodyPr/>
        <a:lstStyle/>
        <a:p>
          <a:endParaRPr lang="en-US"/>
        </a:p>
      </dgm:t>
    </dgm:pt>
    <dgm:pt modelId="{276EBFBD-6EA1-4750-9FFE-72B363EB10EA}">
      <dgm:prSet/>
      <dgm:spPr/>
      <dgm:t>
        <a:bodyPr/>
        <a:lstStyle/>
        <a:p>
          <a:r>
            <a:rPr lang="en-US"/>
            <a:t>Feeling confident?</a:t>
          </a:r>
        </a:p>
      </dgm:t>
    </dgm:pt>
    <dgm:pt modelId="{CA9A8002-C866-4B2A-B260-B0D33B87B5EE}" type="parTrans" cxnId="{C53E9426-7CD8-4A87-94B0-7EA23276C394}">
      <dgm:prSet/>
      <dgm:spPr/>
      <dgm:t>
        <a:bodyPr/>
        <a:lstStyle/>
        <a:p>
          <a:endParaRPr lang="en-US"/>
        </a:p>
      </dgm:t>
    </dgm:pt>
    <dgm:pt modelId="{197E6D02-5252-4DFD-86B4-D4B1BD783F52}" type="sibTrans" cxnId="{C53E9426-7CD8-4A87-94B0-7EA23276C394}">
      <dgm:prSet/>
      <dgm:spPr/>
      <dgm:t>
        <a:bodyPr/>
        <a:lstStyle/>
        <a:p>
          <a:endParaRPr lang="en-US"/>
        </a:p>
      </dgm:t>
    </dgm:pt>
    <dgm:pt modelId="{E205EBBE-E082-4966-82DA-AFCB1CEF08AC}">
      <dgm:prSet/>
      <dgm:spPr/>
      <dgm:t>
        <a:bodyPr/>
        <a:lstStyle/>
        <a:p>
          <a:r>
            <a:rPr lang="en-US" dirty="0"/>
            <a:t>Used R before?</a:t>
          </a:r>
        </a:p>
      </dgm:t>
    </dgm:pt>
    <dgm:pt modelId="{4ACF7F6F-536B-4AC1-B347-BDEE4FDAD709}" type="sibTrans" cxnId="{4AA2F1AA-1155-4DA8-8369-FBBDF63276AD}">
      <dgm:prSet/>
      <dgm:spPr/>
      <dgm:t>
        <a:bodyPr/>
        <a:lstStyle/>
        <a:p>
          <a:endParaRPr lang="en-US"/>
        </a:p>
      </dgm:t>
    </dgm:pt>
    <dgm:pt modelId="{7440F484-986D-4A1C-9835-A97CBCA66383}" type="parTrans" cxnId="{4AA2F1AA-1155-4DA8-8369-FBBDF63276AD}">
      <dgm:prSet/>
      <dgm:spPr/>
      <dgm:t>
        <a:bodyPr/>
        <a:lstStyle/>
        <a:p>
          <a:endParaRPr lang="en-US"/>
        </a:p>
      </dgm:t>
    </dgm:pt>
    <dgm:pt modelId="{4714CF8B-778D-7B47-B8CD-8F709B9C0A8C}" type="pres">
      <dgm:prSet presAssocID="{3F8D8815-0C5B-497F-B532-F5F5996A0D58}" presName="linear" presStyleCnt="0">
        <dgm:presLayoutVars>
          <dgm:animLvl val="lvl"/>
          <dgm:resizeHandles val="exact"/>
        </dgm:presLayoutVars>
      </dgm:prSet>
      <dgm:spPr/>
    </dgm:pt>
    <dgm:pt modelId="{90DCD4EF-8605-8042-ADE1-ED96CAFA5821}" type="pres">
      <dgm:prSet presAssocID="{E3649E61-C678-42CC-BC47-0AFE1E415815}" presName="parentText" presStyleLbl="node1" presStyleIdx="0" presStyleCnt="6">
        <dgm:presLayoutVars>
          <dgm:chMax val="0"/>
          <dgm:bulletEnabled val="1"/>
        </dgm:presLayoutVars>
      </dgm:prSet>
      <dgm:spPr/>
    </dgm:pt>
    <dgm:pt modelId="{CBC9F1B9-4204-9445-88D4-B4B7B68C14CA}" type="pres">
      <dgm:prSet presAssocID="{466E4A4E-DBA9-4E2F-9F27-4160C367C310}" presName="spacer" presStyleCnt="0"/>
      <dgm:spPr/>
    </dgm:pt>
    <dgm:pt modelId="{A13EE5BD-C2E3-E249-AE11-D8DB1BBB90D8}" type="pres">
      <dgm:prSet presAssocID="{E205EBBE-E082-4966-82DA-AFCB1CEF08AC}" presName="parentText" presStyleLbl="node1" presStyleIdx="1" presStyleCnt="6">
        <dgm:presLayoutVars>
          <dgm:chMax val="0"/>
          <dgm:bulletEnabled val="1"/>
        </dgm:presLayoutVars>
      </dgm:prSet>
      <dgm:spPr/>
    </dgm:pt>
    <dgm:pt modelId="{D78BFDEC-5D1A-AB42-B2D6-674395DC1C15}" type="pres">
      <dgm:prSet presAssocID="{4ACF7F6F-536B-4AC1-B347-BDEE4FDAD709}" presName="spacer" presStyleCnt="0"/>
      <dgm:spPr/>
    </dgm:pt>
    <dgm:pt modelId="{F3EE2DA5-BAD8-8948-9D72-BC53DE6391E8}" type="pres">
      <dgm:prSet presAssocID="{CE12C4BB-1B3D-48AF-8619-C25A148A1E1C}" presName="parentText" presStyleLbl="node1" presStyleIdx="2" presStyleCnt="6">
        <dgm:presLayoutVars>
          <dgm:chMax val="0"/>
          <dgm:bulletEnabled val="1"/>
        </dgm:presLayoutVars>
      </dgm:prSet>
      <dgm:spPr/>
    </dgm:pt>
    <dgm:pt modelId="{0773A8CD-5629-794A-9252-B9E36DFAEDC2}" type="pres">
      <dgm:prSet presAssocID="{4A76112F-D2E2-4A65-8EB1-1BAA174D8667}" presName="spacer" presStyleCnt="0"/>
      <dgm:spPr/>
    </dgm:pt>
    <dgm:pt modelId="{2E6B7C4F-2F05-0F4B-B6E1-A4588166CFCF}" type="pres">
      <dgm:prSet presAssocID="{7B5E8F10-EF26-4804-881E-BA4818BA346F}" presName="parentText" presStyleLbl="node1" presStyleIdx="3" presStyleCnt="6">
        <dgm:presLayoutVars>
          <dgm:chMax val="0"/>
          <dgm:bulletEnabled val="1"/>
        </dgm:presLayoutVars>
      </dgm:prSet>
      <dgm:spPr/>
    </dgm:pt>
    <dgm:pt modelId="{9F1E12C9-42AC-0A40-95B3-B9753AB7BD4D}" type="pres">
      <dgm:prSet presAssocID="{DCDD39FA-988E-4379-B595-E4E6653879B9}" presName="spacer" presStyleCnt="0"/>
      <dgm:spPr/>
    </dgm:pt>
    <dgm:pt modelId="{C6E2370E-8196-7F4E-B5C6-ABE25A546D88}" type="pres">
      <dgm:prSet presAssocID="{AA6E51F3-A056-4922-B6F9-6716CB550475}" presName="parentText" presStyleLbl="node1" presStyleIdx="4" presStyleCnt="6">
        <dgm:presLayoutVars>
          <dgm:chMax val="0"/>
          <dgm:bulletEnabled val="1"/>
        </dgm:presLayoutVars>
      </dgm:prSet>
      <dgm:spPr/>
    </dgm:pt>
    <dgm:pt modelId="{5674727B-27AD-0B4E-B946-15AFAE0A25D7}" type="pres">
      <dgm:prSet presAssocID="{1511B006-97B5-4B40-B03E-7D60C47D3C84}" presName="spacer" presStyleCnt="0"/>
      <dgm:spPr/>
    </dgm:pt>
    <dgm:pt modelId="{56DE7B6C-1AF3-744E-8BC5-954EA1998F2A}" type="pres">
      <dgm:prSet presAssocID="{276EBFBD-6EA1-4750-9FFE-72B363EB10EA}" presName="parentText" presStyleLbl="node1" presStyleIdx="5" presStyleCnt="6">
        <dgm:presLayoutVars>
          <dgm:chMax val="0"/>
          <dgm:bulletEnabled val="1"/>
        </dgm:presLayoutVars>
      </dgm:prSet>
      <dgm:spPr/>
    </dgm:pt>
  </dgm:ptLst>
  <dgm:cxnLst>
    <dgm:cxn modelId="{F1D70412-7FA9-4650-A427-A259BA03AC2D}" srcId="{3F8D8815-0C5B-497F-B532-F5F5996A0D58}" destId="{CE12C4BB-1B3D-48AF-8619-C25A148A1E1C}" srcOrd="2" destOrd="0" parTransId="{B9544EF9-DD0E-4309-9D9A-DE011B6F3D71}" sibTransId="{4A76112F-D2E2-4A65-8EB1-1BAA174D8667}"/>
    <dgm:cxn modelId="{7551B21C-83D2-294B-8255-A0DD61143C23}" type="presOf" srcId="{E205EBBE-E082-4966-82DA-AFCB1CEF08AC}" destId="{A13EE5BD-C2E3-E249-AE11-D8DB1BBB90D8}" srcOrd="0" destOrd="0" presId="urn:microsoft.com/office/officeart/2005/8/layout/vList2"/>
    <dgm:cxn modelId="{C53E9426-7CD8-4A87-94B0-7EA23276C394}" srcId="{3F8D8815-0C5B-497F-B532-F5F5996A0D58}" destId="{276EBFBD-6EA1-4750-9FFE-72B363EB10EA}" srcOrd="5" destOrd="0" parTransId="{CA9A8002-C866-4B2A-B260-B0D33B87B5EE}" sibTransId="{197E6D02-5252-4DFD-86B4-D4B1BD783F52}"/>
    <dgm:cxn modelId="{09D37A27-28A7-4D57-BE9D-39996DA9200E}" srcId="{3F8D8815-0C5B-497F-B532-F5F5996A0D58}" destId="{7B5E8F10-EF26-4804-881E-BA4818BA346F}" srcOrd="3" destOrd="0" parTransId="{89E50114-D803-493A-81F1-78CC48D50DC9}" sibTransId="{DCDD39FA-988E-4379-B595-E4E6653879B9}"/>
    <dgm:cxn modelId="{5C95EC32-5352-4BDC-A949-9E915FFB5308}" srcId="{3F8D8815-0C5B-497F-B532-F5F5996A0D58}" destId="{AA6E51F3-A056-4922-B6F9-6716CB550475}" srcOrd="4" destOrd="0" parTransId="{AF6AAE30-793A-4D0B-AA4D-198173F1EEC6}" sibTransId="{1511B006-97B5-4B40-B03E-7D60C47D3C84}"/>
    <dgm:cxn modelId="{55337961-FFBB-3746-9975-D3834DF3401C}" type="presOf" srcId="{AA6E51F3-A056-4922-B6F9-6716CB550475}" destId="{C6E2370E-8196-7F4E-B5C6-ABE25A546D88}" srcOrd="0" destOrd="0" presId="urn:microsoft.com/office/officeart/2005/8/layout/vList2"/>
    <dgm:cxn modelId="{324B246B-9C1B-8A42-A793-98F8F6C15578}" type="presOf" srcId="{E3649E61-C678-42CC-BC47-0AFE1E415815}" destId="{90DCD4EF-8605-8042-ADE1-ED96CAFA5821}" srcOrd="0" destOrd="0" presId="urn:microsoft.com/office/officeart/2005/8/layout/vList2"/>
    <dgm:cxn modelId="{2D7A127C-868E-8140-89D4-6F40F563176A}" type="presOf" srcId="{CE12C4BB-1B3D-48AF-8619-C25A148A1E1C}" destId="{F3EE2DA5-BAD8-8948-9D72-BC53DE6391E8}" srcOrd="0" destOrd="0" presId="urn:microsoft.com/office/officeart/2005/8/layout/vList2"/>
    <dgm:cxn modelId="{A6057F9A-C971-4ACB-87F0-DE34498E07C6}" srcId="{3F8D8815-0C5B-497F-B532-F5F5996A0D58}" destId="{E3649E61-C678-42CC-BC47-0AFE1E415815}" srcOrd="0" destOrd="0" parTransId="{299F9DB5-AECD-4DF0-9F80-4C608F091EE6}" sibTransId="{466E4A4E-DBA9-4E2F-9F27-4160C367C310}"/>
    <dgm:cxn modelId="{4AA2F1AA-1155-4DA8-8369-FBBDF63276AD}" srcId="{3F8D8815-0C5B-497F-B532-F5F5996A0D58}" destId="{E205EBBE-E082-4966-82DA-AFCB1CEF08AC}" srcOrd="1" destOrd="0" parTransId="{7440F484-986D-4A1C-9835-A97CBCA66383}" sibTransId="{4ACF7F6F-536B-4AC1-B347-BDEE4FDAD709}"/>
    <dgm:cxn modelId="{88D9B5AC-EC9A-424D-A66C-D29E04BFF111}" type="presOf" srcId="{276EBFBD-6EA1-4750-9FFE-72B363EB10EA}" destId="{56DE7B6C-1AF3-744E-8BC5-954EA1998F2A}" srcOrd="0" destOrd="0" presId="urn:microsoft.com/office/officeart/2005/8/layout/vList2"/>
    <dgm:cxn modelId="{3D6424EA-2D47-7F44-8DC5-3B309F0A21B0}" type="presOf" srcId="{3F8D8815-0C5B-497F-B532-F5F5996A0D58}" destId="{4714CF8B-778D-7B47-B8CD-8F709B9C0A8C}" srcOrd="0" destOrd="0" presId="urn:microsoft.com/office/officeart/2005/8/layout/vList2"/>
    <dgm:cxn modelId="{2CEAAEEE-2B60-2D42-ADF9-5295C05CB045}" type="presOf" srcId="{7B5E8F10-EF26-4804-881E-BA4818BA346F}" destId="{2E6B7C4F-2F05-0F4B-B6E1-A4588166CFCF}" srcOrd="0" destOrd="0" presId="urn:microsoft.com/office/officeart/2005/8/layout/vList2"/>
    <dgm:cxn modelId="{03CF2E99-CB20-1E4A-9118-B438C5F3750A}" type="presParOf" srcId="{4714CF8B-778D-7B47-B8CD-8F709B9C0A8C}" destId="{90DCD4EF-8605-8042-ADE1-ED96CAFA5821}" srcOrd="0" destOrd="0" presId="urn:microsoft.com/office/officeart/2005/8/layout/vList2"/>
    <dgm:cxn modelId="{4E31F0EF-706C-C444-B981-0C1DFCD5FD0E}" type="presParOf" srcId="{4714CF8B-778D-7B47-B8CD-8F709B9C0A8C}" destId="{CBC9F1B9-4204-9445-88D4-B4B7B68C14CA}" srcOrd="1" destOrd="0" presId="urn:microsoft.com/office/officeart/2005/8/layout/vList2"/>
    <dgm:cxn modelId="{8A9FD6EE-646B-C841-BDB2-3606C4F2DDC9}" type="presParOf" srcId="{4714CF8B-778D-7B47-B8CD-8F709B9C0A8C}" destId="{A13EE5BD-C2E3-E249-AE11-D8DB1BBB90D8}" srcOrd="2" destOrd="0" presId="urn:microsoft.com/office/officeart/2005/8/layout/vList2"/>
    <dgm:cxn modelId="{725E764D-4F99-1A4C-84ED-65E4D5FDA0C3}" type="presParOf" srcId="{4714CF8B-778D-7B47-B8CD-8F709B9C0A8C}" destId="{D78BFDEC-5D1A-AB42-B2D6-674395DC1C15}" srcOrd="3" destOrd="0" presId="urn:microsoft.com/office/officeart/2005/8/layout/vList2"/>
    <dgm:cxn modelId="{12C4B192-063C-2F41-A719-2BEC89FF6B37}" type="presParOf" srcId="{4714CF8B-778D-7B47-B8CD-8F709B9C0A8C}" destId="{F3EE2DA5-BAD8-8948-9D72-BC53DE6391E8}" srcOrd="4" destOrd="0" presId="urn:microsoft.com/office/officeart/2005/8/layout/vList2"/>
    <dgm:cxn modelId="{5EF6BA99-FBAE-C745-9A42-26897A3B20C5}" type="presParOf" srcId="{4714CF8B-778D-7B47-B8CD-8F709B9C0A8C}" destId="{0773A8CD-5629-794A-9252-B9E36DFAEDC2}" srcOrd="5" destOrd="0" presId="urn:microsoft.com/office/officeart/2005/8/layout/vList2"/>
    <dgm:cxn modelId="{D4682FFD-61F5-A64B-B65C-972A8019A6DA}" type="presParOf" srcId="{4714CF8B-778D-7B47-B8CD-8F709B9C0A8C}" destId="{2E6B7C4F-2F05-0F4B-B6E1-A4588166CFCF}" srcOrd="6" destOrd="0" presId="urn:microsoft.com/office/officeart/2005/8/layout/vList2"/>
    <dgm:cxn modelId="{0BE747E3-D9CD-A440-A1D4-E5302AA368A2}" type="presParOf" srcId="{4714CF8B-778D-7B47-B8CD-8F709B9C0A8C}" destId="{9F1E12C9-42AC-0A40-95B3-B9753AB7BD4D}" srcOrd="7" destOrd="0" presId="urn:microsoft.com/office/officeart/2005/8/layout/vList2"/>
    <dgm:cxn modelId="{698E715E-7A6E-304F-AFAF-88A31D226697}" type="presParOf" srcId="{4714CF8B-778D-7B47-B8CD-8F709B9C0A8C}" destId="{C6E2370E-8196-7F4E-B5C6-ABE25A546D88}" srcOrd="8" destOrd="0" presId="urn:microsoft.com/office/officeart/2005/8/layout/vList2"/>
    <dgm:cxn modelId="{387B59EC-A788-F54B-B5D7-869EF04A8642}" type="presParOf" srcId="{4714CF8B-778D-7B47-B8CD-8F709B9C0A8C}" destId="{5674727B-27AD-0B4E-B946-15AFAE0A25D7}" srcOrd="9" destOrd="0" presId="urn:microsoft.com/office/officeart/2005/8/layout/vList2"/>
    <dgm:cxn modelId="{419E7C50-FE2E-E347-AF59-CC77D2CEDBC3}" type="presParOf" srcId="{4714CF8B-778D-7B47-B8CD-8F709B9C0A8C}" destId="{56DE7B6C-1AF3-744E-8BC5-954EA1998F2A}" srcOrd="10" destOrd="0" presId="urn:microsoft.com/office/officeart/2005/8/layout/vList2"/>
  </dgm:cxnLst>
  <dgm:bg>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336314-94A4-4419-A964-444F9FE1434F}"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9E9CC63E-630F-4DA0-BAC1-876838DB5346}">
      <dgm:prSet/>
      <dgm:spPr/>
      <dgm:t>
        <a:bodyPr/>
        <a:lstStyle/>
        <a:p>
          <a:r>
            <a:rPr lang="en-US" dirty="0"/>
            <a:t>Please be ready to start at 9:30am. We have a lot to cover! ⏰</a:t>
          </a:r>
        </a:p>
      </dgm:t>
    </dgm:pt>
    <dgm:pt modelId="{C668D2AA-EDC5-4D73-B969-60EE82D6087A}" type="parTrans" cxnId="{E3FBDFD4-54BD-4199-ADBF-8CB4302E00A4}">
      <dgm:prSet/>
      <dgm:spPr/>
      <dgm:t>
        <a:bodyPr/>
        <a:lstStyle/>
        <a:p>
          <a:endParaRPr lang="en-US"/>
        </a:p>
      </dgm:t>
    </dgm:pt>
    <dgm:pt modelId="{6B4B1E23-5F0E-4A83-B001-0861A0E3ECC1}" type="sibTrans" cxnId="{E3FBDFD4-54BD-4199-ADBF-8CB4302E00A4}">
      <dgm:prSet/>
      <dgm:spPr/>
      <dgm:t>
        <a:bodyPr/>
        <a:lstStyle/>
        <a:p>
          <a:endParaRPr lang="en-US"/>
        </a:p>
      </dgm:t>
    </dgm:pt>
    <dgm:pt modelId="{9B5DC630-1BE0-4373-99F4-34C460F5F426}">
      <dgm:prSet/>
      <dgm:spPr/>
      <dgm:t>
        <a:bodyPr/>
        <a:lstStyle/>
        <a:p>
          <a:r>
            <a:rPr lang="en-US"/>
            <a:t>9:30am – 12pm: morning session</a:t>
          </a:r>
        </a:p>
      </dgm:t>
    </dgm:pt>
    <dgm:pt modelId="{A782B8DC-EB95-44FB-89A6-BDBCE7992C14}" type="parTrans" cxnId="{BD741C74-0F67-4A20-A095-A1B27C28144F}">
      <dgm:prSet/>
      <dgm:spPr/>
      <dgm:t>
        <a:bodyPr/>
        <a:lstStyle/>
        <a:p>
          <a:endParaRPr lang="en-US"/>
        </a:p>
      </dgm:t>
    </dgm:pt>
    <dgm:pt modelId="{112880D5-E45F-4FE0-9009-AA89CC351454}" type="sibTrans" cxnId="{BD741C74-0F67-4A20-A095-A1B27C28144F}">
      <dgm:prSet/>
      <dgm:spPr/>
      <dgm:t>
        <a:bodyPr/>
        <a:lstStyle/>
        <a:p>
          <a:endParaRPr lang="en-US"/>
        </a:p>
      </dgm:t>
    </dgm:pt>
    <dgm:pt modelId="{1D3C7F1C-3F22-4857-A2C3-ADA421512C53}">
      <dgm:prSet/>
      <dgm:spPr/>
      <dgm:t>
        <a:bodyPr/>
        <a:lstStyle/>
        <a:p>
          <a:r>
            <a:rPr lang="en-US"/>
            <a:t>12pm – 1pm: lunch and nap!</a:t>
          </a:r>
        </a:p>
      </dgm:t>
    </dgm:pt>
    <dgm:pt modelId="{8FAE3681-D630-4357-8C70-8855CBFAEEA5}" type="parTrans" cxnId="{A3EC21A8-02ED-4B07-B07E-EC7C495C8AFD}">
      <dgm:prSet/>
      <dgm:spPr/>
      <dgm:t>
        <a:bodyPr/>
        <a:lstStyle/>
        <a:p>
          <a:endParaRPr lang="en-US"/>
        </a:p>
      </dgm:t>
    </dgm:pt>
    <dgm:pt modelId="{952B8BBE-611C-4874-9224-D7010D5B3974}" type="sibTrans" cxnId="{A3EC21A8-02ED-4B07-B07E-EC7C495C8AFD}">
      <dgm:prSet/>
      <dgm:spPr/>
      <dgm:t>
        <a:bodyPr/>
        <a:lstStyle/>
        <a:p>
          <a:endParaRPr lang="en-US"/>
        </a:p>
      </dgm:t>
    </dgm:pt>
    <dgm:pt modelId="{8C32207D-58D9-42A7-803A-FE93AF8B0BC9}">
      <dgm:prSet/>
      <dgm:spPr/>
      <dgm:t>
        <a:bodyPr/>
        <a:lstStyle/>
        <a:p>
          <a:r>
            <a:rPr lang="en-US" dirty="0"/>
            <a:t>1pm – 4pm: afternoon session</a:t>
          </a:r>
        </a:p>
      </dgm:t>
    </dgm:pt>
    <dgm:pt modelId="{1E85D66D-0F41-46D1-A39E-E440A5813CA0}" type="parTrans" cxnId="{CE8B830E-C2EC-4AF3-AFF5-78BAFB468192}">
      <dgm:prSet/>
      <dgm:spPr/>
      <dgm:t>
        <a:bodyPr/>
        <a:lstStyle/>
        <a:p>
          <a:endParaRPr lang="en-US"/>
        </a:p>
      </dgm:t>
    </dgm:pt>
    <dgm:pt modelId="{14029BF7-7A05-4FC4-9EC0-C70EA8D59DED}" type="sibTrans" cxnId="{CE8B830E-C2EC-4AF3-AFF5-78BAFB468192}">
      <dgm:prSet/>
      <dgm:spPr/>
      <dgm:t>
        <a:bodyPr/>
        <a:lstStyle/>
        <a:p>
          <a:endParaRPr lang="en-US"/>
        </a:p>
      </dgm:t>
    </dgm:pt>
    <dgm:pt modelId="{4BF6B148-92E4-4F3B-BD8A-D7E9F5263ABD}">
      <dgm:prSet/>
      <dgm:spPr/>
      <dgm:t>
        <a:bodyPr/>
        <a:lstStyle/>
        <a:p>
          <a:r>
            <a:rPr lang="en-US" dirty="0"/>
            <a:t>Breaks in between</a:t>
          </a:r>
        </a:p>
      </dgm:t>
    </dgm:pt>
    <dgm:pt modelId="{002E11AA-D295-4FFD-ADB5-B40CAACC423C}" type="parTrans" cxnId="{9FACE64C-A698-42FB-9A8A-0BE2DFC0F8D7}">
      <dgm:prSet/>
      <dgm:spPr/>
      <dgm:t>
        <a:bodyPr/>
        <a:lstStyle/>
        <a:p>
          <a:endParaRPr lang="en-US"/>
        </a:p>
      </dgm:t>
    </dgm:pt>
    <dgm:pt modelId="{8345D9B6-7196-479C-B28E-BEA3CD001E9E}" type="sibTrans" cxnId="{9FACE64C-A698-42FB-9A8A-0BE2DFC0F8D7}">
      <dgm:prSet/>
      <dgm:spPr/>
      <dgm:t>
        <a:bodyPr/>
        <a:lstStyle/>
        <a:p>
          <a:endParaRPr lang="en-US"/>
        </a:p>
      </dgm:t>
    </dgm:pt>
    <dgm:pt modelId="{854666ED-A46C-4D7D-A75B-A1C6CA64989C}">
      <dgm:prSet/>
      <dgm:spPr/>
      <dgm:t>
        <a:bodyPr/>
        <a:lstStyle/>
        <a:p>
          <a:r>
            <a:rPr lang="en-US"/>
            <a:t>We have coffee! Feel free to refill your cup as needed ☕️</a:t>
          </a:r>
        </a:p>
      </dgm:t>
    </dgm:pt>
    <dgm:pt modelId="{2EB0E7C5-049B-493E-995A-D6A77EA34461}" type="parTrans" cxnId="{42DFF645-FF08-4FBD-B75A-FF57BA2EAA3E}">
      <dgm:prSet/>
      <dgm:spPr/>
      <dgm:t>
        <a:bodyPr/>
        <a:lstStyle/>
        <a:p>
          <a:endParaRPr lang="en-US"/>
        </a:p>
      </dgm:t>
    </dgm:pt>
    <dgm:pt modelId="{A4FD9C12-CE82-4032-A01D-003E3BB06EFC}" type="sibTrans" cxnId="{42DFF645-FF08-4FBD-B75A-FF57BA2EAA3E}">
      <dgm:prSet/>
      <dgm:spPr/>
      <dgm:t>
        <a:bodyPr/>
        <a:lstStyle/>
        <a:p>
          <a:endParaRPr lang="en-US"/>
        </a:p>
      </dgm:t>
    </dgm:pt>
    <dgm:pt modelId="{2E836B01-E728-5A4C-BA3B-BE7E58F1B5EE}" type="pres">
      <dgm:prSet presAssocID="{2B336314-94A4-4419-A964-444F9FE1434F}" presName="diagram" presStyleCnt="0">
        <dgm:presLayoutVars>
          <dgm:dir/>
          <dgm:resizeHandles val="exact"/>
        </dgm:presLayoutVars>
      </dgm:prSet>
      <dgm:spPr/>
    </dgm:pt>
    <dgm:pt modelId="{1B5790CA-50B0-5641-A2B0-F23A674BE15A}" type="pres">
      <dgm:prSet presAssocID="{9E9CC63E-630F-4DA0-BAC1-876838DB5346}" presName="node" presStyleLbl="node1" presStyleIdx="0" presStyleCnt="6">
        <dgm:presLayoutVars>
          <dgm:bulletEnabled val="1"/>
        </dgm:presLayoutVars>
      </dgm:prSet>
      <dgm:spPr/>
    </dgm:pt>
    <dgm:pt modelId="{71AB3E08-37FF-C84D-BDFE-7233AB8E5FE1}" type="pres">
      <dgm:prSet presAssocID="{6B4B1E23-5F0E-4A83-B001-0861A0E3ECC1}" presName="sibTrans" presStyleCnt="0"/>
      <dgm:spPr/>
    </dgm:pt>
    <dgm:pt modelId="{128CE55E-D95B-FF4F-90B3-BD637CDAE203}" type="pres">
      <dgm:prSet presAssocID="{9B5DC630-1BE0-4373-99F4-34C460F5F426}" presName="node" presStyleLbl="node1" presStyleIdx="1" presStyleCnt="6">
        <dgm:presLayoutVars>
          <dgm:bulletEnabled val="1"/>
        </dgm:presLayoutVars>
      </dgm:prSet>
      <dgm:spPr/>
    </dgm:pt>
    <dgm:pt modelId="{57A29DB6-65BF-B04E-A493-4C3383F50BD5}" type="pres">
      <dgm:prSet presAssocID="{112880D5-E45F-4FE0-9009-AA89CC351454}" presName="sibTrans" presStyleCnt="0"/>
      <dgm:spPr/>
    </dgm:pt>
    <dgm:pt modelId="{DFB0F202-EF3D-C34E-A6E6-B2E39BBAF0F3}" type="pres">
      <dgm:prSet presAssocID="{1D3C7F1C-3F22-4857-A2C3-ADA421512C53}" presName="node" presStyleLbl="node1" presStyleIdx="2" presStyleCnt="6">
        <dgm:presLayoutVars>
          <dgm:bulletEnabled val="1"/>
        </dgm:presLayoutVars>
      </dgm:prSet>
      <dgm:spPr/>
    </dgm:pt>
    <dgm:pt modelId="{AC00327F-38F7-314D-BD5E-EFF316122FB5}" type="pres">
      <dgm:prSet presAssocID="{952B8BBE-611C-4874-9224-D7010D5B3974}" presName="sibTrans" presStyleCnt="0"/>
      <dgm:spPr/>
    </dgm:pt>
    <dgm:pt modelId="{A18F500C-A9AE-E44E-AE63-27A5ED0896CE}" type="pres">
      <dgm:prSet presAssocID="{8C32207D-58D9-42A7-803A-FE93AF8B0BC9}" presName="node" presStyleLbl="node1" presStyleIdx="3" presStyleCnt="6">
        <dgm:presLayoutVars>
          <dgm:bulletEnabled val="1"/>
        </dgm:presLayoutVars>
      </dgm:prSet>
      <dgm:spPr/>
    </dgm:pt>
    <dgm:pt modelId="{8FD7DBA1-E4A8-EC4E-84AF-B92610EAB392}" type="pres">
      <dgm:prSet presAssocID="{14029BF7-7A05-4FC4-9EC0-C70EA8D59DED}" presName="sibTrans" presStyleCnt="0"/>
      <dgm:spPr/>
    </dgm:pt>
    <dgm:pt modelId="{FD19E1D1-2C58-9D47-B398-04D85A860B55}" type="pres">
      <dgm:prSet presAssocID="{4BF6B148-92E4-4F3B-BD8A-D7E9F5263ABD}" presName="node" presStyleLbl="node1" presStyleIdx="4" presStyleCnt="6">
        <dgm:presLayoutVars>
          <dgm:bulletEnabled val="1"/>
        </dgm:presLayoutVars>
      </dgm:prSet>
      <dgm:spPr/>
    </dgm:pt>
    <dgm:pt modelId="{F9E65E08-8AF1-F64F-808D-F29AF40CE1EB}" type="pres">
      <dgm:prSet presAssocID="{8345D9B6-7196-479C-B28E-BEA3CD001E9E}" presName="sibTrans" presStyleCnt="0"/>
      <dgm:spPr/>
    </dgm:pt>
    <dgm:pt modelId="{3C9AA978-0614-8844-B9B3-40BF8B4A26FC}" type="pres">
      <dgm:prSet presAssocID="{854666ED-A46C-4D7D-A75B-A1C6CA64989C}" presName="node" presStyleLbl="node1" presStyleIdx="5" presStyleCnt="6">
        <dgm:presLayoutVars>
          <dgm:bulletEnabled val="1"/>
        </dgm:presLayoutVars>
      </dgm:prSet>
      <dgm:spPr/>
    </dgm:pt>
  </dgm:ptLst>
  <dgm:cxnLst>
    <dgm:cxn modelId="{5B816103-243E-E148-9B5A-AE3C0CFBD667}" type="presOf" srcId="{9E9CC63E-630F-4DA0-BAC1-876838DB5346}" destId="{1B5790CA-50B0-5641-A2B0-F23A674BE15A}" srcOrd="0" destOrd="0" presId="urn:microsoft.com/office/officeart/2005/8/layout/default"/>
    <dgm:cxn modelId="{CE8B830E-C2EC-4AF3-AFF5-78BAFB468192}" srcId="{2B336314-94A4-4419-A964-444F9FE1434F}" destId="{8C32207D-58D9-42A7-803A-FE93AF8B0BC9}" srcOrd="3" destOrd="0" parTransId="{1E85D66D-0F41-46D1-A39E-E440A5813CA0}" sibTransId="{14029BF7-7A05-4FC4-9EC0-C70EA8D59DED}"/>
    <dgm:cxn modelId="{CAB9153D-81D2-5644-A4DF-47B767AFED8A}" type="presOf" srcId="{854666ED-A46C-4D7D-A75B-A1C6CA64989C}" destId="{3C9AA978-0614-8844-B9B3-40BF8B4A26FC}" srcOrd="0" destOrd="0" presId="urn:microsoft.com/office/officeart/2005/8/layout/default"/>
    <dgm:cxn modelId="{42DFF645-FF08-4FBD-B75A-FF57BA2EAA3E}" srcId="{2B336314-94A4-4419-A964-444F9FE1434F}" destId="{854666ED-A46C-4D7D-A75B-A1C6CA64989C}" srcOrd="5" destOrd="0" parTransId="{2EB0E7C5-049B-493E-995A-D6A77EA34461}" sibTransId="{A4FD9C12-CE82-4032-A01D-003E3BB06EFC}"/>
    <dgm:cxn modelId="{9FACE64C-A698-42FB-9A8A-0BE2DFC0F8D7}" srcId="{2B336314-94A4-4419-A964-444F9FE1434F}" destId="{4BF6B148-92E4-4F3B-BD8A-D7E9F5263ABD}" srcOrd="4" destOrd="0" parTransId="{002E11AA-D295-4FFD-ADB5-B40CAACC423C}" sibTransId="{8345D9B6-7196-479C-B28E-BEA3CD001E9E}"/>
    <dgm:cxn modelId="{56E9D954-DA82-9744-B55C-7C83462B8353}" type="presOf" srcId="{4BF6B148-92E4-4F3B-BD8A-D7E9F5263ABD}" destId="{FD19E1D1-2C58-9D47-B398-04D85A860B55}" srcOrd="0" destOrd="0" presId="urn:microsoft.com/office/officeart/2005/8/layout/default"/>
    <dgm:cxn modelId="{BD741C74-0F67-4A20-A095-A1B27C28144F}" srcId="{2B336314-94A4-4419-A964-444F9FE1434F}" destId="{9B5DC630-1BE0-4373-99F4-34C460F5F426}" srcOrd="1" destOrd="0" parTransId="{A782B8DC-EB95-44FB-89A6-BDBCE7992C14}" sibTransId="{112880D5-E45F-4FE0-9009-AA89CC351454}"/>
    <dgm:cxn modelId="{BE204B8B-44DD-EF46-8692-11AC4E4B0BFE}" type="presOf" srcId="{1D3C7F1C-3F22-4857-A2C3-ADA421512C53}" destId="{DFB0F202-EF3D-C34E-A6E6-B2E39BBAF0F3}" srcOrd="0" destOrd="0" presId="urn:microsoft.com/office/officeart/2005/8/layout/default"/>
    <dgm:cxn modelId="{A3EC21A8-02ED-4B07-B07E-EC7C495C8AFD}" srcId="{2B336314-94A4-4419-A964-444F9FE1434F}" destId="{1D3C7F1C-3F22-4857-A2C3-ADA421512C53}" srcOrd="2" destOrd="0" parTransId="{8FAE3681-D630-4357-8C70-8855CBFAEEA5}" sibTransId="{952B8BBE-611C-4874-9224-D7010D5B3974}"/>
    <dgm:cxn modelId="{E3FBDFD4-54BD-4199-ADBF-8CB4302E00A4}" srcId="{2B336314-94A4-4419-A964-444F9FE1434F}" destId="{9E9CC63E-630F-4DA0-BAC1-876838DB5346}" srcOrd="0" destOrd="0" parTransId="{C668D2AA-EDC5-4D73-B969-60EE82D6087A}" sibTransId="{6B4B1E23-5F0E-4A83-B001-0861A0E3ECC1}"/>
    <dgm:cxn modelId="{5FA1ADE3-84DF-3F4C-A54D-672B5AD729FB}" type="presOf" srcId="{9B5DC630-1BE0-4373-99F4-34C460F5F426}" destId="{128CE55E-D95B-FF4F-90B3-BD637CDAE203}" srcOrd="0" destOrd="0" presId="urn:microsoft.com/office/officeart/2005/8/layout/default"/>
    <dgm:cxn modelId="{9A7FF2E9-F667-5840-8BC8-927D914D800C}" type="presOf" srcId="{2B336314-94A4-4419-A964-444F9FE1434F}" destId="{2E836B01-E728-5A4C-BA3B-BE7E58F1B5EE}" srcOrd="0" destOrd="0" presId="urn:microsoft.com/office/officeart/2005/8/layout/default"/>
    <dgm:cxn modelId="{F91EBCEA-E28B-C145-AE0C-AC175E4A0691}" type="presOf" srcId="{8C32207D-58D9-42A7-803A-FE93AF8B0BC9}" destId="{A18F500C-A9AE-E44E-AE63-27A5ED0896CE}" srcOrd="0" destOrd="0" presId="urn:microsoft.com/office/officeart/2005/8/layout/default"/>
    <dgm:cxn modelId="{18EE6424-C05C-9E43-A026-6E01C23517A9}" type="presParOf" srcId="{2E836B01-E728-5A4C-BA3B-BE7E58F1B5EE}" destId="{1B5790CA-50B0-5641-A2B0-F23A674BE15A}" srcOrd="0" destOrd="0" presId="urn:microsoft.com/office/officeart/2005/8/layout/default"/>
    <dgm:cxn modelId="{B1BDA445-3509-DA45-A01E-D823DA40B1D6}" type="presParOf" srcId="{2E836B01-E728-5A4C-BA3B-BE7E58F1B5EE}" destId="{71AB3E08-37FF-C84D-BDFE-7233AB8E5FE1}" srcOrd="1" destOrd="0" presId="urn:microsoft.com/office/officeart/2005/8/layout/default"/>
    <dgm:cxn modelId="{2B7C4F63-3F2E-7440-AB19-8FCE4301D5C1}" type="presParOf" srcId="{2E836B01-E728-5A4C-BA3B-BE7E58F1B5EE}" destId="{128CE55E-D95B-FF4F-90B3-BD637CDAE203}" srcOrd="2" destOrd="0" presId="urn:microsoft.com/office/officeart/2005/8/layout/default"/>
    <dgm:cxn modelId="{6A923023-D7A2-7743-BFA4-C48D5777DB48}" type="presParOf" srcId="{2E836B01-E728-5A4C-BA3B-BE7E58F1B5EE}" destId="{57A29DB6-65BF-B04E-A493-4C3383F50BD5}" srcOrd="3" destOrd="0" presId="urn:microsoft.com/office/officeart/2005/8/layout/default"/>
    <dgm:cxn modelId="{8E73A793-8ADA-304A-B0D9-2158538FBD13}" type="presParOf" srcId="{2E836B01-E728-5A4C-BA3B-BE7E58F1B5EE}" destId="{DFB0F202-EF3D-C34E-A6E6-B2E39BBAF0F3}" srcOrd="4" destOrd="0" presId="urn:microsoft.com/office/officeart/2005/8/layout/default"/>
    <dgm:cxn modelId="{4AAC4DBA-7FFB-EE44-B403-896D3AA7F518}" type="presParOf" srcId="{2E836B01-E728-5A4C-BA3B-BE7E58F1B5EE}" destId="{AC00327F-38F7-314D-BD5E-EFF316122FB5}" srcOrd="5" destOrd="0" presId="urn:microsoft.com/office/officeart/2005/8/layout/default"/>
    <dgm:cxn modelId="{CF6D0693-6F94-8C47-9E04-CD36FA520978}" type="presParOf" srcId="{2E836B01-E728-5A4C-BA3B-BE7E58F1B5EE}" destId="{A18F500C-A9AE-E44E-AE63-27A5ED0896CE}" srcOrd="6" destOrd="0" presId="urn:microsoft.com/office/officeart/2005/8/layout/default"/>
    <dgm:cxn modelId="{62DED3A9-05FE-944F-BAF8-C2284E8F8773}" type="presParOf" srcId="{2E836B01-E728-5A4C-BA3B-BE7E58F1B5EE}" destId="{8FD7DBA1-E4A8-EC4E-84AF-B92610EAB392}" srcOrd="7" destOrd="0" presId="urn:microsoft.com/office/officeart/2005/8/layout/default"/>
    <dgm:cxn modelId="{4B5E6DE7-0778-7348-B8F6-2EC7E445D3B1}" type="presParOf" srcId="{2E836B01-E728-5A4C-BA3B-BE7E58F1B5EE}" destId="{FD19E1D1-2C58-9D47-B398-04D85A860B55}" srcOrd="8" destOrd="0" presId="urn:microsoft.com/office/officeart/2005/8/layout/default"/>
    <dgm:cxn modelId="{50542802-5E0E-2540-A4F3-1BFCBA58062F}" type="presParOf" srcId="{2E836B01-E728-5A4C-BA3B-BE7E58F1B5EE}" destId="{F9E65E08-8AF1-F64F-808D-F29AF40CE1EB}" srcOrd="9" destOrd="0" presId="urn:microsoft.com/office/officeart/2005/8/layout/default"/>
    <dgm:cxn modelId="{A853AE11-6499-1D42-9DF1-73E90CF91C92}" type="presParOf" srcId="{2E836B01-E728-5A4C-BA3B-BE7E58F1B5EE}" destId="{3C9AA978-0614-8844-B9B3-40BF8B4A26F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224854" y="1650951"/>
          <a:ext cx="7103507"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200831"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167623" y="1677378"/>
          <a:ext cx="4411789"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a:t>
          </a:r>
        </a:p>
      </dsp:txBody>
      <dsp:txXfrm>
        <a:off x="1167623" y="1677378"/>
        <a:ext cx="4411789" cy="1407228"/>
      </dsp:txXfrm>
    </dsp:sp>
    <dsp:sp modelId="{80C561A1-1015-4E7B-A9E7-B581A2EBE713}">
      <dsp:nvSpPr>
        <dsp:cNvPr id="0" name=""/>
        <dsp:cNvSpPr/>
      </dsp:nvSpPr>
      <dsp:spPr>
        <a:xfrm>
          <a:off x="3704429" y="1655820"/>
          <a:ext cx="318417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ctr" defTabSz="1244600">
            <a:lnSpc>
              <a:spcPct val="100000"/>
            </a:lnSpc>
            <a:spcBef>
              <a:spcPct val="0"/>
            </a:spcBef>
            <a:spcAft>
              <a:spcPct val="35000"/>
            </a:spcAft>
            <a:buNone/>
          </a:pPr>
          <a:r>
            <a:rPr lang="en-US" sz="2800" b="1" kern="1200" dirty="0"/>
            <a:t>Ritika Giri</a:t>
          </a:r>
        </a:p>
        <a:p>
          <a:pPr marL="0" lvl="0" indent="0" algn="ctr" defTabSz="1244600">
            <a:lnSpc>
              <a:spcPct val="100000"/>
            </a:lnSpc>
            <a:spcBef>
              <a:spcPct val="0"/>
            </a:spcBef>
            <a:spcAft>
              <a:spcPct val="35000"/>
            </a:spcAft>
            <a:buNone/>
          </a:pPr>
          <a:r>
            <a:rPr lang="en-US" sz="1800" b="0" i="0" kern="1200" dirty="0"/>
            <a:t>Data Scientist, NUIT</a:t>
          </a:r>
        </a:p>
        <a:p>
          <a:pPr marL="0" lvl="0" indent="0" algn="ctr" defTabSz="1244600">
            <a:lnSpc>
              <a:spcPct val="100000"/>
            </a:lnSpc>
            <a:spcBef>
              <a:spcPct val="0"/>
            </a:spcBef>
            <a:spcAft>
              <a:spcPct val="35000"/>
            </a:spcAft>
            <a:buNone/>
          </a:pPr>
          <a:r>
            <a:rPr lang="en-US" sz="1600" b="0" i="0" kern="1200" dirty="0"/>
            <a:t>r-giri@northwestern.edu</a:t>
          </a:r>
        </a:p>
      </dsp:txBody>
      <dsp:txXfrm>
        <a:off x="3704429" y="1655820"/>
        <a:ext cx="3184178" cy="1407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CD4EF-8605-8042-ADE1-ED96CAFA5821}">
      <dsp:nvSpPr>
        <dsp:cNvPr id="0" name=""/>
        <dsp:cNvSpPr/>
      </dsp:nvSpPr>
      <dsp:spPr>
        <a:xfrm>
          <a:off x="0" y="194755"/>
          <a:ext cx="4482164" cy="707264"/>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Done any coding before?</a:t>
          </a:r>
        </a:p>
      </dsp:txBody>
      <dsp:txXfrm>
        <a:off x="34526" y="229281"/>
        <a:ext cx="4413112" cy="638212"/>
      </dsp:txXfrm>
    </dsp:sp>
    <dsp:sp modelId="{A13EE5BD-C2E3-E249-AE11-D8DB1BBB90D8}">
      <dsp:nvSpPr>
        <dsp:cNvPr id="0" name=""/>
        <dsp:cNvSpPr/>
      </dsp:nvSpPr>
      <dsp:spPr>
        <a:xfrm>
          <a:off x="0" y="991300"/>
          <a:ext cx="4482164" cy="707264"/>
        </a:xfrm>
        <a:prstGeom prst="roundRect">
          <a:avLst/>
        </a:prstGeom>
        <a:solidFill>
          <a:schemeClr val="accent3">
            <a:hueOff val="-1680516"/>
            <a:satOff val="-9466"/>
            <a:lumOff val="349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Used R before?</a:t>
          </a:r>
        </a:p>
      </dsp:txBody>
      <dsp:txXfrm>
        <a:off x="34526" y="1025826"/>
        <a:ext cx="4413112" cy="638212"/>
      </dsp:txXfrm>
    </dsp:sp>
    <dsp:sp modelId="{F3EE2DA5-BAD8-8948-9D72-BC53DE6391E8}">
      <dsp:nvSpPr>
        <dsp:cNvPr id="0" name=""/>
        <dsp:cNvSpPr/>
      </dsp:nvSpPr>
      <dsp:spPr>
        <a:xfrm>
          <a:off x="0" y="1787845"/>
          <a:ext cx="4482164" cy="707264"/>
        </a:xfrm>
        <a:prstGeom prst="roundRect">
          <a:avLst/>
        </a:prstGeom>
        <a:solidFill>
          <a:schemeClr val="accent3">
            <a:hueOff val="-3361033"/>
            <a:satOff val="-18932"/>
            <a:lumOff val="698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Majoring in?</a:t>
          </a:r>
        </a:p>
      </dsp:txBody>
      <dsp:txXfrm>
        <a:off x="34526" y="1822371"/>
        <a:ext cx="4413112" cy="638212"/>
      </dsp:txXfrm>
    </dsp:sp>
    <dsp:sp modelId="{2E6B7C4F-2F05-0F4B-B6E1-A4588166CFCF}">
      <dsp:nvSpPr>
        <dsp:cNvPr id="0" name=""/>
        <dsp:cNvSpPr/>
      </dsp:nvSpPr>
      <dsp:spPr>
        <a:xfrm>
          <a:off x="0" y="2584390"/>
          <a:ext cx="4482164" cy="707264"/>
        </a:xfrm>
        <a:prstGeom prst="roundRect">
          <a:avLst/>
        </a:prstGeom>
        <a:solidFill>
          <a:schemeClr val="accent3">
            <a:hueOff val="-5041549"/>
            <a:satOff val="-28398"/>
            <a:lumOff val="1047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Love cats?</a:t>
          </a:r>
        </a:p>
      </dsp:txBody>
      <dsp:txXfrm>
        <a:off x="34526" y="2618916"/>
        <a:ext cx="4413112" cy="638212"/>
      </dsp:txXfrm>
    </dsp:sp>
    <dsp:sp modelId="{C6E2370E-8196-7F4E-B5C6-ABE25A546D88}">
      <dsp:nvSpPr>
        <dsp:cNvPr id="0" name=""/>
        <dsp:cNvSpPr/>
      </dsp:nvSpPr>
      <dsp:spPr>
        <a:xfrm>
          <a:off x="0" y="3380936"/>
          <a:ext cx="4482164" cy="707264"/>
        </a:xfrm>
        <a:prstGeom prst="roundRect">
          <a:avLst/>
        </a:prstGeom>
        <a:solidFill>
          <a:schemeClr val="accent3">
            <a:hueOff val="-6722065"/>
            <a:satOff val="-37864"/>
            <a:lumOff val="1396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apprehensive?</a:t>
          </a:r>
        </a:p>
      </dsp:txBody>
      <dsp:txXfrm>
        <a:off x="34526" y="3415462"/>
        <a:ext cx="4413112" cy="638212"/>
      </dsp:txXfrm>
    </dsp:sp>
    <dsp:sp modelId="{56DE7B6C-1AF3-744E-8BC5-954EA1998F2A}">
      <dsp:nvSpPr>
        <dsp:cNvPr id="0" name=""/>
        <dsp:cNvSpPr/>
      </dsp:nvSpPr>
      <dsp:spPr>
        <a:xfrm>
          <a:off x="0" y="4177481"/>
          <a:ext cx="4482164" cy="707264"/>
        </a:xfrm>
        <a:prstGeom prst="roundRect">
          <a:avLst/>
        </a:prstGeom>
        <a:solidFill>
          <a:schemeClr val="accent3">
            <a:hueOff val="-8402582"/>
            <a:satOff val="-47330"/>
            <a:lumOff val="17451"/>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Feeling confident?</a:t>
          </a:r>
        </a:p>
      </dsp:txBody>
      <dsp:txXfrm>
        <a:off x="34526" y="4212007"/>
        <a:ext cx="4413112" cy="6382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790CA-50B0-5641-A2B0-F23A674BE15A}">
      <dsp:nvSpPr>
        <dsp:cNvPr id="0" name=""/>
        <dsp:cNvSpPr/>
      </dsp:nvSpPr>
      <dsp:spPr>
        <a:xfrm>
          <a:off x="622723" y="1357"/>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Please be ready to start at 9:30am. We have a lot to cover! ⏰</a:t>
          </a:r>
        </a:p>
      </dsp:txBody>
      <dsp:txXfrm>
        <a:off x="622723" y="1357"/>
        <a:ext cx="2275465" cy="1365279"/>
      </dsp:txXfrm>
    </dsp:sp>
    <dsp:sp modelId="{128CE55E-D95B-FF4F-90B3-BD637CDAE203}">
      <dsp:nvSpPr>
        <dsp:cNvPr id="0" name=""/>
        <dsp:cNvSpPr/>
      </dsp:nvSpPr>
      <dsp:spPr>
        <a:xfrm>
          <a:off x="3125735" y="1357"/>
          <a:ext cx="2275465" cy="1365279"/>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9:30am – 12pm: morning session</a:t>
          </a:r>
        </a:p>
      </dsp:txBody>
      <dsp:txXfrm>
        <a:off x="3125735" y="1357"/>
        <a:ext cx="2275465" cy="1365279"/>
      </dsp:txXfrm>
    </dsp:sp>
    <dsp:sp modelId="{DFB0F202-EF3D-C34E-A6E6-B2E39BBAF0F3}">
      <dsp:nvSpPr>
        <dsp:cNvPr id="0" name=""/>
        <dsp:cNvSpPr/>
      </dsp:nvSpPr>
      <dsp:spPr>
        <a:xfrm>
          <a:off x="5628748" y="1357"/>
          <a:ext cx="2275465" cy="136527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12pm – 1pm: lunch and nap!</a:t>
          </a:r>
        </a:p>
      </dsp:txBody>
      <dsp:txXfrm>
        <a:off x="5628748" y="1357"/>
        <a:ext cx="2275465" cy="1365279"/>
      </dsp:txXfrm>
    </dsp:sp>
    <dsp:sp modelId="{A18F500C-A9AE-E44E-AE63-27A5ED0896CE}">
      <dsp:nvSpPr>
        <dsp:cNvPr id="0" name=""/>
        <dsp:cNvSpPr/>
      </dsp:nvSpPr>
      <dsp:spPr>
        <a:xfrm>
          <a:off x="8131760" y="1357"/>
          <a:ext cx="2275465" cy="1365279"/>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1pm – 4pm: afternoon session</a:t>
          </a:r>
        </a:p>
      </dsp:txBody>
      <dsp:txXfrm>
        <a:off x="8131760" y="1357"/>
        <a:ext cx="2275465" cy="1365279"/>
      </dsp:txXfrm>
    </dsp:sp>
    <dsp:sp modelId="{FD19E1D1-2C58-9D47-B398-04D85A860B55}">
      <dsp:nvSpPr>
        <dsp:cNvPr id="0" name=""/>
        <dsp:cNvSpPr/>
      </dsp:nvSpPr>
      <dsp:spPr>
        <a:xfrm>
          <a:off x="3125735" y="1594183"/>
          <a:ext cx="2275465" cy="1365279"/>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Breaks in between</a:t>
          </a:r>
        </a:p>
      </dsp:txBody>
      <dsp:txXfrm>
        <a:off x="3125735" y="1594183"/>
        <a:ext cx="2275465" cy="1365279"/>
      </dsp:txXfrm>
    </dsp:sp>
    <dsp:sp modelId="{3C9AA978-0614-8844-B9B3-40BF8B4A26FC}">
      <dsp:nvSpPr>
        <dsp:cNvPr id="0" name=""/>
        <dsp:cNvSpPr/>
      </dsp:nvSpPr>
      <dsp:spPr>
        <a:xfrm>
          <a:off x="5628748" y="1594183"/>
          <a:ext cx="2275465" cy="1365279"/>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 have coffee! Feel free to refill your cup as needed ☕️</a:t>
          </a:r>
        </a:p>
      </dsp:txBody>
      <dsp:txXfrm>
        <a:off x="5628748" y="1594183"/>
        <a:ext cx="2275465" cy="136527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6/30/25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328164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4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265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23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583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2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846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253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81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42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143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57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753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318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9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500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921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077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49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52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7</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559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39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323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57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8</a:t>
            </a:fld>
            <a:endParaRPr lang="en-US"/>
          </a:p>
        </p:txBody>
      </p:sp>
    </p:spTree>
    <p:extLst>
      <p:ext uri="{BB962C8B-B14F-4D97-AF65-F5344CB8AC3E}">
        <p14:creationId xmlns:p14="http://schemas.microsoft.com/office/powerpoint/2010/main" val="28775334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84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17</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99</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113</a:t>
            </a:fld>
            <a:endParaRPr lang="en-US"/>
          </a:p>
        </p:txBody>
      </p:sp>
    </p:spTree>
    <p:extLst>
      <p:ext uri="{BB962C8B-B14F-4D97-AF65-F5344CB8AC3E}">
        <p14:creationId xmlns:p14="http://schemas.microsoft.com/office/powerpoint/2010/main" val="116177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27</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DEA0E-CE19-1059-3E66-905C83A68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05BD6-E5B6-016B-1C48-5C1BC5838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EFA28-2BD1-56FC-BB3A-E3787FF45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E2F33E-0B25-1420-31ED-82B46465CE33}"/>
              </a:ext>
            </a:extLst>
          </p:cNvPr>
          <p:cNvSpPr>
            <a:spLocks noGrp="1"/>
          </p:cNvSpPr>
          <p:nvPr>
            <p:ph type="sldNum" sz="quarter" idx="5"/>
          </p:nvPr>
        </p:nvSpPr>
        <p:spPr/>
        <p:txBody>
          <a:bodyPr/>
          <a:lstStyle/>
          <a:p>
            <a:fld id="{0E0268F9-D4CC-3846-A808-FBA8BD956B0E}" type="slidenum">
              <a:rPr lang="en-US" smtClean="0"/>
              <a:t>28</a:t>
            </a:fld>
            <a:endParaRPr lang="en-US"/>
          </a:p>
        </p:txBody>
      </p:sp>
    </p:spTree>
    <p:extLst>
      <p:ext uri="{BB962C8B-B14F-4D97-AF65-F5344CB8AC3E}">
        <p14:creationId xmlns:p14="http://schemas.microsoft.com/office/powerpoint/2010/main" val="4218848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02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6/30/25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6/30/25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6/30/25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6/30/25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6/30/25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86581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6/30/25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6/30/25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6/30/25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6/30/25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6/30/25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6/30/25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6/30/25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 id="2147483868"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7.jpg"/><Relationship Id="rId3" Type="http://schemas.openxmlformats.org/officeDocument/2006/relationships/hyperlink" Target="https://sites.northwestern.edu/researchcomputing/resources/r-and-rstudio/" TargetMode="External"/><Relationship Id="rId7" Type="http://schemas.openxmlformats.org/officeDocument/2006/relationships/hyperlink" Target="http://major.io/2014/08/08/use-gist-gem-github-enterprise-github-com" TargetMode="External"/><Relationship Id="rId12"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hyperlink" Target="https://pngimg.com/download/51554" TargetMode="Externa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pngimg.com/download/93941" TargetMode="External"/><Relationship Id="rId15" Type="http://schemas.openxmlformats.org/officeDocument/2006/relationships/image" Target="../media/image8.png"/><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freepngimg.com/png/70298-management-business-icons-consultant-company-social-marketing" TargetMode="External"/><Relationship Id="rId14" Type="http://schemas.openxmlformats.org/officeDocument/2006/relationships/hyperlink" Target="http://superawesomevectors.deviantart.com/art/Flat-Coffee-Cup-Icon-690634272"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0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2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2.sv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hyperlink" Target="http://bit.ly/rcdsconsult"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50.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collaborative-project-support.html"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working-groups.html"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4.jp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www.rawpixel.com/search/cartoon%20cat" TargetMode="External"/><Relationship Id="rId9" Type="http://schemas.microsoft.com/office/2007/relationships/diagramDrawing" Target="../diagrams/drawing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97.xml.rels><?xml version="1.0" encoding="UTF-8" standalone="yes"?>
<Relationships xmlns="http://schemas.openxmlformats.org/package/2006/relationships"><Relationship Id="rId3" Type="http://schemas.openxmlformats.org/officeDocument/2006/relationships/hyperlink" Target="https://pixabay.com/en/detour-sign-warning-right-arrow-44162/" TargetMode="External"/><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016473C-C969-E704-6FB8-80BA8DA74037}"/>
              </a:ext>
            </a:extLst>
          </p:cNvPr>
          <p:cNvSpPr/>
          <p:nvPr/>
        </p:nvSpPr>
        <p:spPr>
          <a:xfrm>
            <a:off x="0" y="3692963"/>
            <a:ext cx="12192000" cy="3165037"/>
          </a:xfrm>
          <a:prstGeom prst="rect">
            <a:avLst/>
          </a:prstGeom>
          <a:solidFill>
            <a:srgbClr val="FFC000">
              <a:alpha val="21067"/>
            </a:srgb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 name="Rectangle 1">
            <a:extLst>
              <a:ext uri="{FF2B5EF4-FFF2-40B4-BE49-F238E27FC236}">
                <a16:creationId xmlns:a16="http://schemas.microsoft.com/office/drawing/2014/main" id="{3104CFA7-23CB-36F0-6B54-6F3FF5144621}"/>
              </a:ext>
            </a:extLst>
          </p:cNvPr>
          <p:cNvSpPr/>
          <p:nvPr/>
        </p:nvSpPr>
        <p:spPr>
          <a:xfrm>
            <a:off x="0" y="12283"/>
            <a:ext cx="12192000" cy="1564012"/>
          </a:xfrm>
          <a:prstGeom prst="rect">
            <a:avLst/>
          </a:prstGeom>
          <a:solidFill>
            <a:schemeClr val="accent2">
              <a:lumMod val="5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7030A0"/>
              </a:solidFill>
            </a:endParaRPr>
          </a:p>
        </p:txBody>
      </p:sp>
      <p:sp>
        <p:nvSpPr>
          <p:cNvPr id="3" name="Title 1">
            <a:extLst>
              <a:ext uri="{FF2B5EF4-FFF2-40B4-BE49-F238E27FC236}">
                <a16:creationId xmlns:a16="http://schemas.microsoft.com/office/drawing/2014/main" id="{D8ED085E-6B24-CC4B-E40E-98660253C51D}"/>
              </a:ext>
            </a:extLst>
          </p:cNvPr>
          <p:cNvSpPr txBox="1">
            <a:spLocks/>
          </p:cNvSpPr>
          <p:nvPr/>
        </p:nvSpPr>
        <p:spPr>
          <a:xfrm>
            <a:off x="0" y="414743"/>
            <a:ext cx="12192000" cy="81638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000" dirty="0">
                <a:solidFill>
                  <a:schemeClr val="bg1"/>
                </a:solidFill>
                <a:latin typeface="Bookman Old Style" panose="02050604050505020204" pitchFamily="18" charset="0"/>
                <a:cs typeface="Arial" panose="020B0604020202020204" pitchFamily="34" charset="0"/>
              </a:rPr>
              <a:t>R Fundamentals Bootcamp</a:t>
            </a:r>
          </a:p>
        </p:txBody>
      </p:sp>
      <p:sp>
        <p:nvSpPr>
          <p:cNvPr id="4" name="Title 1">
            <a:extLst>
              <a:ext uri="{FF2B5EF4-FFF2-40B4-BE49-F238E27FC236}">
                <a16:creationId xmlns:a16="http://schemas.microsoft.com/office/drawing/2014/main" id="{28D0D5C3-A59F-9836-C07C-AA3A2430FF8D}"/>
              </a:ext>
            </a:extLst>
          </p:cNvPr>
          <p:cNvSpPr txBox="1">
            <a:spLocks/>
          </p:cNvSpPr>
          <p:nvPr/>
        </p:nvSpPr>
        <p:spPr>
          <a:xfrm>
            <a:off x="-100399" y="911766"/>
            <a:ext cx="12192000" cy="65224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500" dirty="0">
              <a:solidFill>
                <a:schemeClr val="bg1"/>
              </a:solidFill>
              <a:latin typeface="Book Antiqua" panose="02040602050305030304" pitchFamily="18" charset="0"/>
              <a:cs typeface="Arial" panose="020B0604020202020204" pitchFamily="34" charset="0"/>
            </a:endParaRPr>
          </a:p>
        </p:txBody>
      </p:sp>
      <p:sp>
        <p:nvSpPr>
          <p:cNvPr id="7" name="TextBox 6">
            <a:extLst>
              <a:ext uri="{FF2B5EF4-FFF2-40B4-BE49-F238E27FC236}">
                <a16:creationId xmlns:a16="http://schemas.microsoft.com/office/drawing/2014/main" id="{00AE425C-7F88-8E08-FCFA-4A777CD7CA01}"/>
              </a:ext>
            </a:extLst>
          </p:cNvPr>
          <p:cNvSpPr txBox="1"/>
          <p:nvPr/>
        </p:nvSpPr>
        <p:spPr>
          <a:xfrm>
            <a:off x="1382463" y="1868090"/>
            <a:ext cx="7740966" cy="738664"/>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You should have R &amp; RStudio installed</a:t>
            </a:r>
          </a:p>
          <a:p>
            <a:r>
              <a:rPr lang="en-US" sz="2200" i="1" dirty="0">
                <a:solidFill>
                  <a:srgbClr val="0070C0"/>
                </a:solidFill>
                <a:latin typeface="Arial" panose="020B0604020202020204" pitchFamily="34" charset="0"/>
                <a:ea typeface="Calibri"/>
                <a:cs typeface="Arial" panose="020B0604020202020204" pitchFamily="34" charset="0"/>
              </a:rPr>
              <a:t> </a:t>
            </a:r>
            <a:r>
              <a:rPr lang="en-US" sz="1600" i="1" dirty="0">
                <a:solidFill>
                  <a:srgbClr val="0070C0"/>
                </a:solidFill>
                <a:latin typeface="Arial" panose="020B0604020202020204" pitchFamily="34" charset="0"/>
                <a:ea typeface="Calibri"/>
                <a:cs typeface="Arial" panose="020B0604020202020204" pitchFamily="34" charset="0"/>
                <a:hlinkClick r:id="rId3">
                  <a:extLst>
                    <a:ext uri="{A12FA001-AC4F-418D-AE19-62706E023703}">
                      <ahyp:hlinkClr xmlns:ahyp="http://schemas.microsoft.com/office/drawing/2018/hyperlinkcolor" val="tx"/>
                    </a:ext>
                  </a:extLst>
                </a:hlinkClick>
              </a:rPr>
              <a:t>https://sites.northwestern.edu/researchcomputing/resources/r-and-rstudio/</a:t>
            </a:r>
            <a:endParaRPr lang="en-US" sz="1600" i="1" dirty="0">
              <a:solidFill>
                <a:srgbClr val="0070C0"/>
              </a:solidFill>
              <a:latin typeface="Arial" panose="020B0604020202020204" pitchFamily="34" charset="0"/>
              <a:ea typeface="Calibri"/>
              <a:cs typeface="Arial" panose="020B0604020202020204" pitchFamily="34" charset="0"/>
            </a:endParaRPr>
          </a:p>
        </p:txBody>
      </p:sp>
      <p:pic>
        <p:nvPicPr>
          <p:cNvPr id="8" name="Picture 7" descr="A blue letter r on a black background&#10;&#10;Description automatically generated">
            <a:extLst>
              <a:ext uri="{FF2B5EF4-FFF2-40B4-BE49-F238E27FC236}">
                <a16:creationId xmlns:a16="http://schemas.microsoft.com/office/drawing/2014/main" id="{937C6BFC-2983-EEFA-7FF5-FACAAF2551A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25821" y="2025297"/>
            <a:ext cx="515837" cy="456550"/>
          </a:xfrm>
          <a:prstGeom prst="rect">
            <a:avLst/>
          </a:prstGeom>
        </p:spPr>
      </p:pic>
      <p:pic>
        <p:nvPicPr>
          <p:cNvPr id="9" name="Picture 8" descr="A black and white logo&#10;&#10;Description automatically generated">
            <a:extLst>
              <a:ext uri="{FF2B5EF4-FFF2-40B4-BE49-F238E27FC236}">
                <a16:creationId xmlns:a16="http://schemas.microsoft.com/office/drawing/2014/main" id="{CE43DEA7-7CC5-2043-CD26-2FD4DB95975A}"/>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13394" y="2765020"/>
            <a:ext cx="921354" cy="867143"/>
          </a:xfrm>
          <a:prstGeom prst="rect">
            <a:avLst/>
          </a:prstGeom>
        </p:spPr>
      </p:pic>
      <p:sp>
        <p:nvSpPr>
          <p:cNvPr id="10" name="TextBox 9">
            <a:extLst>
              <a:ext uri="{FF2B5EF4-FFF2-40B4-BE49-F238E27FC236}">
                <a16:creationId xmlns:a16="http://schemas.microsoft.com/office/drawing/2014/main" id="{E56211AC-2AF4-BC21-893A-AB3DA88B321E}"/>
              </a:ext>
            </a:extLst>
          </p:cNvPr>
          <p:cNvSpPr txBox="1"/>
          <p:nvPr/>
        </p:nvSpPr>
        <p:spPr>
          <a:xfrm>
            <a:off x="1476158" y="2860037"/>
            <a:ext cx="8612023" cy="646331"/>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Download the materials from GitHub</a:t>
            </a:r>
          </a:p>
          <a:p>
            <a:r>
              <a:rPr lang="en-US" sz="1600" b="1" i="0" u="sng" dirty="0">
                <a:solidFill>
                  <a:srgbClr val="0078D7"/>
                </a:solidFill>
                <a:effectLst/>
                <a:latin typeface="Arial" panose="020B0604020202020204" pitchFamily="34" charset="0"/>
              </a:rPr>
              <a:t>https://</a:t>
            </a:r>
            <a:r>
              <a:rPr lang="en-US" sz="1600" b="1" i="0" u="sng" dirty="0" err="1">
                <a:solidFill>
                  <a:srgbClr val="0078D7"/>
                </a:solidFill>
                <a:effectLst/>
                <a:latin typeface="Arial" panose="020B0604020202020204" pitchFamily="34" charset="0"/>
              </a:rPr>
              <a:t>github.com</a:t>
            </a:r>
            <a:r>
              <a:rPr lang="en-US" sz="1600" b="1" i="0" u="sng" dirty="0">
                <a:solidFill>
                  <a:srgbClr val="0078D7"/>
                </a:solidFill>
                <a:effectLst/>
                <a:latin typeface="Arial" panose="020B0604020202020204" pitchFamily="34" charset="0"/>
              </a:rPr>
              <a:t>/</a:t>
            </a:r>
            <a:r>
              <a:rPr lang="en-US" sz="1600" b="1" i="0" u="sng" dirty="0" err="1">
                <a:solidFill>
                  <a:srgbClr val="0078D7"/>
                </a:solidFill>
                <a:effectLst/>
                <a:latin typeface="Arial" panose="020B0604020202020204" pitchFamily="34" charset="0"/>
              </a:rPr>
              <a:t>nuitrcs</a:t>
            </a:r>
            <a:r>
              <a:rPr lang="en-US" sz="1600" b="1" i="0" u="sng" dirty="0">
                <a:solidFill>
                  <a:srgbClr val="0078D7"/>
                </a:solidFill>
                <a:effectLst/>
                <a:latin typeface="Arial" panose="020B0604020202020204" pitchFamily="34" charset="0"/>
              </a:rPr>
              <a:t>/R-fundamentals-summer-workshop</a:t>
            </a:r>
            <a:endParaRPr lang="en-US" sz="1600" b="1" i="1" dirty="0">
              <a:solidFill>
                <a:srgbClr val="0070C0"/>
              </a:solidFill>
              <a:latin typeface="Arial" panose="020B0604020202020204" pitchFamily="34" charset="0"/>
              <a:ea typeface="Calibri"/>
              <a:cs typeface="Arial" panose="020B0604020202020204" pitchFamily="34" charset="0"/>
            </a:endParaRPr>
          </a:p>
        </p:txBody>
      </p:sp>
      <p:sp>
        <p:nvSpPr>
          <p:cNvPr id="12" name="TextBox 11">
            <a:extLst>
              <a:ext uri="{FF2B5EF4-FFF2-40B4-BE49-F238E27FC236}">
                <a16:creationId xmlns:a16="http://schemas.microsoft.com/office/drawing/2014/main" id="{DE08597B-5505-9F8D-74D0-D6885411599D}"/>
              </a:ext>
            </a:extLst>
          </p:cNvPr>
          <p:cNvSpPr txBox="1"/>
          <p:nvPr/>
        </p:nvSpPr>
        <p:spPr>
          <a:xfrm>
            <a:off x="1317891" y="4718372"/>
            <a:ext cx="8058210"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Get 1-1 help from us!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rcdsconsult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sp>
        <p:nvSpPr>
          <p:cNvPr id="14" name="TextBox 13">
            <a:extLst>
              <a:ext uri="{FF2B5EF4-FFF2-40B4-BE49-F238E27FC236}">
                <a16:creationId xmlns:a16="http://schemas.microsoft.com/office/drawing/2014/main" id="{85126E80-6E95-BDD5-ECFE-9F484823E9D1}"/>
              </a:ext>
            </a:extLst>
          </p:cNvPr>
          <p:cNvSpPr txBox="1"/>
          <p:nvPr/>
        </p:nvSpPr>
        <p:spPr>
          <a:xfrm>
            <a:off x="1308132" y="5391056"/>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Bring Your Own Data (BYOD) working groups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byod_groups</a:t>
            </a:r>
            <a:r>
              <a:rPr lang="en-US" sz="2000" i="1" dirty="0">
                <a:solidFill>
                  <a:srgbClr val="C00000"/>
                </a:solidFill>
                <a:latin typeface="Franklin Gothic Medium" panose="020B0603020102020204" pitchFamily="34" charset="0"/>
                <a:ea typeface="Calibri"/>
                <a:cs typeface="Arial" panose="020B0604020202020204" pitchFamily="34" charset="0"/>
              </a:rPr>
              <a:t> </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pic>
        <p:nvPicPr>
          <p:cNvPr id="15" name="Picture 14" descr="A handshake in a circle&#10;&#10;Description automatically generated">
            <a:extLst>
              <a:ext uri="{FF2B5EF4-FFF2-40B4-BE49-F238E27FC236}">
                <a16:creationId xmlns:a16="http://schemas.microsoft.com/office/drawing/2014/main" id="{E92A43B5-4607-64AE-3FCF-8B2A7FAAA827}"/>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793" y="5969357"/>
            <a:ext cx="670222" cy="629473"/>
          </a:xfrm>
          <a:prstGeom prst="rect">
            <a:avLst/>
          </a:prstGeom>
        </p:spPr>
      </p:pic>
      <p:sp>
        <p:nvSpPr>
          <p:cNvPr id="16" name="TextBox 15">
            <a:extLst>
              <a:ext uri="{FF2B5EF4-FFF2-40B4-BE49-F238E27FC236}">
                <a16:creationId xmlns:a16="http://schemas.microsoft.com/office/drawing/2014/main" id="{7035712C-30EF-D890-3934-721E5640D642}"/>
              </a:ext>
            </a:extLst>
          </p:cNvPr>
          <p:cNvSpPr txBox="1"/>
          <p:nvPr/>
        </p:nvSpPr>
        <p:spPr>
          <a:xfrm>
            <a:off x="1274555" y="6026888"/>
            <a:ext cx="9427998" cy="400110"/>
          </a:xfrm>
          <a:prstGeom prst="rect">
            <a:avLst/>
          </a:prstGeom>
          <a:noFill/>
        </p:spPr>
        <p:txBody>
          <a:bodyPr wrap="square" rtlCol="0">
            <a:spAutoFit/>
          </a:bodyPr>
          <a:lstStyle/>
          <a:p>
            <a:r>
              <a:rPr lang="en-US" sz="2000" i="1" dirty="0">
                <a:latin typeface="Franklin Gothic Medium" panose="020B0603020102020204" pitchFamily="34" charset="0"/>
                <a:ea typeface="Calibri"/>
                <a:cs typeface="Arial" panose="020B0604020202020204" pitchFamily="34" charset="0"/>
              </a:rPr>
              <a:t>Collaborative Project Support – </a:t>
            </a:r>
            <a:r>
              <a:rPr lang="en-US" sz="2000" b="1" i="1" dirty="0" err="1">
                <a:solidFill>
                  <a:srgbClr val="C00000"/>
                </a:solidFill>
                <a:latin typeface="Franklin Gothic Medium" panose="020B0603020102020204" pitchFamily="34" charset="0"/>
                <a:ea typeface="Calibri"/>
                <a:cs typeface="Arial" panose="020B0604020202020204" pitchFamily="34" charset="0"/>
              </a:rPr>
              <a:t>bit.ly</a:t>
            </a:r>
            <a:r>
              <a:rPr lang="en-US" sz="2000" b="1" i="1" dirty="0">
                <a:solidFill>
                  <a:srgbClr val="C00000"/>
                </a:solidFill>
                <a:latin typeface="Franklin Gothic Medium" panose="020B0603020102020204" pitchFamily="34" charset="0"/>
                <a:ea typeface="Calibri"/>
                <a:cs typeface="Arial" panose="020B0604020202020204" pitchFamily="34" charset="0"/>
              </a:rPr>
              <a:t>/</a:t>
            </a:r>
            <a:r>
              <a:rPr lang="en-US" sz="2000" b="1" i="1" dirty="0" err="1">
                <a:solidFill>
                  <a:srgbClr val="C00000"/>
                </a:solidFill>
                <a:latin typeface="Franklin Gothic Medium" panose="020B0603020102020204" pitchFamily="34" charset="0"/>
                <a:ea typeface="Calibri"/>
                <a:cs typeface="Arial" panose="020B0604020202020204" pitchFamily="34" charset="0"/>
              </a:rPr>
              <a:t>collaborative_project_support</a:t>
            </a:r>
            <a:endParaRPr lang="en-US" sz="2000" b="1" i="1" dirty="0">
              <a:solidFill>
                <a:srgbClr val="C00000"/>
              </a:solidFill>
              <a:latin typeface="Franklin Gothic Medium" panose="020B0603020102020204" pitchFamily="34" charset="0"/>
              <a:ea typeface="Calibri"/>
              <a:cs typeface="Arial" panose="020B0604020202020204" pitchFamily="34" charset="0"/>
            </a:endParaRPr>
          </a:p>
        </p:txBody>
      </p:sp>
      <p:grpSp>
        <p:nvGrpSpPr>
          <p:cNvPr id="17" name="Group 16">
            <a:extLst>
              <a:ext uri="{FF2B5EF4-FFF2-40B4-BE49-F238E27FC236}">
                <a16:creationId xmlns:a16="http://schemas.microsoft.com/office/drawing/2014/main" id="{22D09054-DC2C-F6FB-8CDF-979EB226A3BB}"/>
              </a:ext>
            </a:extLst>
          </p:cNvPr>
          <p:cNvGrpSpPr/>
          <p:nvPr/>
        </p:nvGrpSpPr>
        <p:grpSpPr>
          <a:xfrm>
            <a:off x="542265" y="5321982"/>
            <a:ext cx="666750" cy="629473"/>
            <a:chOff x="3947026" y="3604972"/>
            <a:chExt cx="666750" cy="629473"/>
          </a:xfrm>
        </p:grpSpPr>
        <p:pic>
          <p:nvPicPr>
            <p:cNvPr id="18" name="Picture 2" descr="Group - Free people icons">
              <a:extLst>
                <a:ext uri="{FF2B5EF4-FFF2-40B4-BE49-F238E27FC236}">
                  <a16:creationId xmlns:a16="http://schemas.microsoft.com/office/drawing/2014/main" id="{5B8EE18E-FB9D-0C87-F965-969A5D5D4A1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5901" y="3665209"/>
              <a:ext cx="509000" cy="509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CEB4971F-2C63-5CC5-EF2D-AEEB871A399A}"/>
                </a:ext>
              </a:extLst>
            </p:cNvPr>
            <p:cNvSpPr/>
            <p:nvPr/>
          </p:nvSpPr>
          <p:spPr>
            <a:xfrm>
              <a:off x="3947026" y="360497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8D9FBFC-DE85-CC31-CE21-86FCEF543636}"/>
              </a:ext>
            </a:extLst>
          </p:cNvPr>
          <p:cNvGrpSpPr/>
          <p:nvPr/>
        </p:nvGrpSpPr>
        <p:grpSpPr>
          <a:xfrm>
            <a:off x="542265" y="4667371"/>
            <a:ext cx="666750" cy="629473"/>
            <a:chOff x="5001868" y="3095176"/>
            <a:chExt cx="666750" cy="629473"/>
          </a:xfrm>
        </p:grpSpPr>
        <p:sp>
          <p:nvSpPr>
            <p:cNvPr id="23" name="Oval 22">
              <a:extLst>
                <a:ext uri="{FF2B5EF4-FFF2-40B4-BE49-F238E27FC236}">
                  <a16:creationId xmlns:a16="http://schemas.microsoft.com/office/drawing/2014/main" id="{1D4259B2-00BB-D717-3F86-CBC319F736BA}"/>
                </a:ext>
              </a:extLst>
            </p:cNvPr>
            <p:cNvSpPr/>
            <p:nvPr/>
          </p:nvSpPr>
          <p:spPr>
            <a:xfrm>
              <a:off x="5001868" y="3095176"/>
              <a:ext cx="666750" cy="629473"/>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descr="Lights On with solid fill">
              <a:extLst>
                <a:ext uri="{FF2B5EF4-FFF2-40B4-BE49-F238E27FC236}">
                  <a16:creationId xmlns:a16="http://schemas.microsoft.com/office/drawing/2014/main" id="{D006F146-D753-A618-17D3-2549AA3C6E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67408" y="3137699"/>
              <a:ext cx="557874" cy="557874"/>
            </a:xfrm>
            <a:prstGeom prst="rect">
              <a:avLst/>
            </a:prstGeom>
          </p:spPr>
        </p:pic>
      </p:grpSp>
      <p:sp>
        <p:nvSpPr>
          <p:cNvPr id="27" name="TextBox 26">
            <a:extLst>
              <a:ext uri="{FF2B5EF4-FFF2-40B4-BE49-F238E27FC236}">
                <a16:creationId xmlns:a16="http://schemas.microsoft.com/office/drawing/2014/main" id="{3E863CE8-0506-207F-2B76-DD644A0658FB}"/>
              </a:ext>
            </a:extLst>
          </p:cNvPr>
          <p:cNvSpPr txBox="1"/>
          <p:nvPr/>
        </p:nvSpPr>
        <p:spPr>
          <a:xfrm>
            <a:off x="484605" y="3915336"/>
            <a:ext cx="11391020" cy="523220"/>
          </a:xfrm>
          <a:prstGeom prst="rect">
            <a:avLst/>
          </a:prstGeom>
          <a:noFill/>
        </p:spPr>
        <p:txBody>
          <a:bodyPr wrap="square">
            <a:spAutoFit/>
          </a:bodyPr>
          <a:lstStyle/>
          <a:p>
            <a:r>
              <a:rPr lang="en-US" sz="2800" b="1" dirty="0">
                <a:solidFill>
                  <a:srgbClr val="7030A0"/>
                </a:solidFill>
              </a:rPr>
              <a:t>Get help from Northwestern IT Research Computing and Data Services!</a:t>
            </a:r>
          </a:p>
        </p:txBody>
      </p:sp>
      <p:pic>
        <p:nvPicPr>
          <p:cNvPr id="21" name="Picture 20" descr="A yellow circle with a white cup with steam coming out of it&#10;&#10;Description automatically generated">
            <a:extLst>
              <a:ext uri="{FF2B5EF4-FFF2-40B4-BE49-F238E27FC236}">
                <a16:creationId xmlns:a16="http://schemas.microsoft.com/office/drawing/2014/main" id="{BDAD02BF-08ED-296C-D897-7A0DB5C82AB6}"/>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8568184" y="2364188"/>
            <a:ext cx="1110488" cy="785670"/>
          </a:xfrm>
          <a:prstGeom prst="rect">
            <a:avLst/>
          </a:prstGeom>
        </p:spPr>
      </p:pic>
      <p:sp>
        <p:nvSpPr>
          <p:cNvPr id="30" name="Rounded Rectangle 29">
            <a:extLst>
              <a:ext uri="{FF2B5EF4-FFF2-40B4-BE49-F238E27FC236}">
                <a16:creationId xmlns:a16="http://schemas.microsoft.com/office/drawing/2014/main" id="{67D0A483-95A0-2450-262C-7DE3E95A5432}"/>
              </a:ext>
            </a:extLst>
          </p:cNvPr>
          <p:cNvSpPr/>
          <p:nvPr/>
        </p:nvSpPr>
        <p:spPr>
          <a:xfrm>
            <a:off x="8628071" y="1649387"/>
            <a:ext cx="3415168" cy="1488189"/>
          </a:xfrm>
          <a:prstGeom prst="roundRect">
            <a:avLst/>
          </a:prstGeom>
          <a:solidFill>
            <a:srgbClr val="F2AA84">
              <a:alpha val="34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304B7D5-80F0-6FF8-C513-6F7E1C936970}"/>
              </a:ext>
            </a:extLst>
          </p:cNvPr>
          <p:cNvSpPr txBox="1"/>
          <p:nvPr/>
        </p:nvSpPr>
        <p:spPr>
          <a:xfrm>
            <a:off x="9436623" y="1869313"/>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We start at 9:30am</a:t>
            </a:r>
          </a:p>
        </p:txBody>
      </p:sp>
      <p:sp>
        <p:nvSpPr>
          <p:cNvPr id="28" name="TextBox 27">
            <a:extLst>
              <a:ext uri="{FF2B5EF4-FFF2-40B4-BE49-F238E27FC236}">
                <a16:creationId xmlns:a16="http://schemas.microsoft.com/office/drawing/2014/main" id="{43FA428C-4D94-9800-AA2C-C679EF810222}"/>
              </a:ext>
            </a:extLst>
          </p:cNvPr>
          <p:cNvSpPr txBox="1"/>
          <p:nvPr/>
        </p:nvSpPr>
        <p:spPr>
          <a:xfrm>
            <a:off x="9492587" y="2526608"/>
            <a:ext cx="2599014" cy="430887"/>
          </a:xfrm>
          <a:prstGeom prst="rect">
            <a:avLst/>
          </a:prstGeom>
          <a:noFill/>
        </p:spPr>
        <p:txBody>
          <a:bodyPr wrap="square" rtlCol="0">
            <a:spAutoFit/>
          </a:bodyPr>
          <a:lstStyle/>
          <a:p>
            <a:r>
              <a:rPr lang="en-US" sz="2200" i="1" dirty="0">
                <a:latin typeface="Franklin Gothic Medium" panose="020B0603020102020204" pitchFamily="34" charset="0"/>
                <a:cs typeface="Arial" panose="020B0604020202020204" pitchFamily="34" charset="0"/>
              </a:rPr>
              <a:t>Coffee available!</a:t>
            </a:r>
          </a:p>
        </p:txBody>
      </p:sp>
      <p:pic>
        <p:nvPicPr>
          <p:cNvPr id="13" name="Picture 12" descr="A red and white alarm clock&#10;&#10;Description automatically generated">
            <a:extLst>
              <a:ext uri="{FF2B5EF4-FFF2-40B4-BE49-F238E27FC236}">
                <a16:creationId xmlns:a16="http://schemas.microsoft.com/office/drawing/2014/main" id="{DCA4269B-8E56-6C23-1EF9-2301B4624747}"/>
              </a:ext>
            </a:extLst>
          </p:cNvPr>
          <p:cNvPicPr>
            <a:picLocks noChangeAspect="1"/>
          </p:cNvPicPr>
          <p:nvPr/>
        </p:nvPicPr>
        <p:blipFill>
          <a:blip r:embed="rId15">
            <a:extLst>
              <a:ext uri="{837473B0-CC2E-450A-ABE3-18F120FF3D39}">
                <a1611:picAttrSrcUrl xmlns:a1611="http://schemas.microsoft.com/office/drawing/2016/11/main" r:id="rId16"/>
              </a:ext>
            </a:extLst>
          </a:blip>
          <a:stretch>
            <a:fillRect/>
          </a:stretch>
        </p:blipFill>
        <p:spPr>
          <a:xfrm>
            <a:off x="8810234" y="1817295"/>
            <a:ext cx="626389" cy="547494"/>
          </a:xfrm>
          <a:prstGeom prst="rect">
            <a:avLst/>
          </a:prstGeom>
        </p:spPr>
      </p:pic>
      <p:sp>
        <p:nvSpPr>
          <p:cNvPr id="31" name="Oval 30">
            <a:extLst>
              <a:ext uri="{FF2B5EF4-FFF2-40B4-BE49-F238E27FC236}">
                <a16:creationId xmlns:a16="http://schemas.microsoft.com/office/drawing/2014/main" id="{12DC89FB-B68A-A9B6-A1D4-D101B0C6A947}"/>
              </a:ext>
            </a:extLst>
          </p:cNvPr>
          <p:cNvSpPr/>
          <p:nvPr/>
        </p:nvSpPr>
        <p:spPr>
          <a:xfrm>
            <a:off x="538793" y="5966082"/>
            <a:ext cx="666750" cy="62947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356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691E7-95D6-B245-15B1-DF89F23FAA08}"/>
              </a:ext>
            </a:extLst>
          </p:cNvPr>
          <p:cNvSpPr>
            <a:spLocks noGrp="1"/>
          </p:cNvSpPr>
          <p:nvPr>
            <p:ph type="title" idx="4294967295"/>
          </p:nvPr>
        </p:nvSpPr>
        <p:spPr>
          <a:xfrm>
            <a:off x="581192" y="702156"/>
            <a:ext cx="11029616" cy="1013800"/>
          </a:xfrm>
        </p:spPr>
        <p:txBody>
          <a:bodyPr>
            <a:normAutofit/>
          </a:bodyPr>
          <a:lstStyle/>
          <a:p>
            <a:r>
              <a:rPr lang="en-US">
                <a:solidFill>
                  <a:srgbClr val="FFFEFF"/>
                </a:solidFill>
              </a:rPr>
              <a:t>What to expect this week </a:t>
            </a:r>
          </a:p>
        </p:txBody>
      </p:sp>
      <p:graphicFrame>
        <p:nvGraphicFramePr>
          <p:cNvPr id="5" name="Content Placeholder 2">
            <a:extLst>
              <a:ext uri="{FF2B5EF4-FFF2-40B4-BE49-F238E27FC236}">
                <a16:creationId xmlns:a16="http://schemas.microsoft.com/office/drawing/2014/main" id="{BD3C49B9-8C7A-DC66-24ED-1837DB631718}"/>
              </a:ext>
            </a:extLst>
          </p:cNvPr>
          <p:cNvGraphicFramePr>
            <a:graphicFrameLocks noGrp="1"/>
          </p:cNvGraphicFramePr>
          <p:nvPr>
            <p:ph idx="1"/>
            <p:extLst>
              <p:ext uri="{D42A27DB-BD31-4B8C-83A1-F6EECF244321}">
                <p14:modId xmlns:p14="http://schemas.microsoft.com/office/powerpoint/2010/main" val="3926536035"/>
              </p:ext>
            </p:extLst>
          </p:nvPr>
        </p:nvGraphicFramePr>
        <p:xfrm>
          <a:off x="581025" y="2181225"/>
          <a:ext cx="11029950" cy="2960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22BA0BD9-CFCB-0927-3EB5-BB2535380274}"/>
              </a:ext>
            </a:extLst>
          </p:cNvPr>
          <p:cNvSpPr txBox="1"/>
          <p:nvPr/>
        </p:nvSpPr>
        <p:spPr>
          <a:xfrm>
            <a:off x="1518385" y="5501436"/>
            <a:ext cx="10195559" cy="954107"/>
          </a:xfrm>
          <a:prstGeom prst="rect">
            <a:avLst/>
          </a:prstGeom>
          <a:noFill/>
        </p:spPr>
        <p:txBody>
          <a:bodyPr wrap="square">
            <a:spAutoFit/>
          </a:bodyPr>
          <a:lstStyle/>
          <a:p>
            <a:pPr marL="0" indent="0">
              <a:buNone/>
            </a:pPr>
            <a:r>
              <a:rPr lang="en-US" sz="2800" dirty="0"/>
              <a:t>Come talk to us during breaks or before and after sessions! </a:t>
            </a:r>
          </a:p>
          <a:p>
            <a:pPr marL="0" indent="0">
              <a:buNone/>
            </a:pPr>
            <a:r>
              <a:rPr lang="en-US" sz="2800" dirty="0"/>
              <a:t>We love chatting and are here to help you with your research 🙂</a:t>
            </a:r>
          </a:p>
        </p:txBody>
      </p:sp>
    </p:spTree>
    <p:extLst>
      <p:ext uri="{BB962C8B-B14F-4D97-AF65-F5344CB8AC3E}">
        <p14:creationId xmlns:p14="http://schemas.microsoft.com/office/powerpoint/2010/main" val="17108142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descr="A screen shot of a computer&#10;&#10;AI-generated content may be incorrect.">
            <a:extLst>
              <a:ext uri="{FF2B5EF4-FFF2-40B4-BE49-F238E27FC236}">
                <a16:creationId xmlns:a16="http://schemas.microsoft.com/office/drawing/2014/main" id="{8A8ECD96-B486-BAC2-B1CD-1E1FDCB1BD1A}"/>
              </a:ext>
            </a:extLst>
          </p:cNvPr>
          <p:cNvPicPr>
            <a:picLocks noChangeAspect="1"/>
          </p:cNvPicPr>
          <p:nvPr/>
        </p:nvPicPr>
        <p:blipFill>
          <a:blip r:embed="rId2"/>
          <a:srcRect r="39312"/>
          <a:stretch>
            <a:fillRect/>
          </a:stretch>
        </p:blipFill>
        <p:spPr>
          <a:xfrm>
            <a:off x="5934786" y="1294404"/>
            <a:ext cx="5910795" cy="2264460"/>
          </a:xfrm>
          <a:prstGeom prst="rect">
            <a:avLst/>
          </a:prstGeom>
        </p:spPr>
      </p:pic>
      <p:sp>
        <p:nvSpPr>
          <p:cNvPr id="5" name="TextBox 4">
            <a:extLst>
              <a:ext uri="{FF2B5EF4-FFF2-40B4-BE49-F238E27FC236}">
                <a16:creationId xmlns:a16="http://schemas.microsoft.com/office/drawing/2014/main" id="{1EAAAA9B-D9CD-FC35-93C8-C018D614EBC8}"/>
              </a:ext>
            </a:extLst>
          </p:cNvPr>
          <p:cNvSpPr txBox="1"/>
          <p:nvPr/>
        </p:nvSpPr>
        <p:spPr>
          <a:xfrm>
            <a:off x="346419" y="3531630"/>
            <a:ext cx="11535228" cy="769441"/>
          </a:xfrm>
          <a:prstGeom prst="rect">
            <a:avLst/>
          </a:prstGeom>
          <a:noFill/>
        </p:spPr>
        <p:txBody>
          <a:bodyPr wrap="square">
            <a:spAutoFit/>
          </a:bodyPr>
          <a:lstStyle/>
          <a:p>
            <a:r>
              <a:rPr lang="en-US" sz="2200" dirty="0"/>
              <a:t>A  </a:t>
            </a:r>
            <a:r>
              <a:rPr lang="en-US" sz="2200" b="1" dirty="0">
                <a:solidFill>
                  <a:srgbClr val="0098BE"/>
                </a:solidFill>
              </a:rPr>
              <a:t>namespace conflict</a:t>
            </a:r>
            <a:r>
              <a:rPr lang="en-US" sz="2200" dirty="0">
                <a:solidFill>
                  <a:srgbClr val="0098BE"/>
                </a:solidFill>
              </a:rPr>
              <a:t> </a:t>
            </a:r>
            <a:r>
              <a:rPr lang="en-US" sz="2200" dirty="0"/>
              <a:t>means:</a:t>
            </a:r>
          </a:p>
          <a:p>
            <a:r>
              <a:rPr lang="en-US" sz="2200" dirty="0"/>
              <a:t>"</a:t>
            </a:r>
            <a:r>
              <a:rPr lang="en-US" dirty="0">
                <a:latin typeface="Monaco" pitchFamily="2" charset="77"/>
              </a:rPr>
              <a:t>Two packages define the same function name, and R has to choose which one to use</a:t>
            </a:r>
            <a:r>
              <a:rPr lang="en-US" sz="2200" dirty="0"/>
              <a:t>."</a:t>
            </a:r>
          </a:p>
        </p:txBody>
      </p:sp>
      <p:sp>
        <p:nvSpPr>
          <p:cNvPr id="6" name="Title 1">
            <a:extLst>
              <a:ext uri="{FF2B5EF4-FFF2-40B4-BE49-F238E27FC236}">
                <a16:creationId xmlns:a16="http://schemas.microsoft.com/office/drawing/2014/main" id="{C3D88298-6341-2A11-9717-9468594FA8C4}"/>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8" name="TextBox 7">
            <a:extLst>
              <a:ext uri="{FF2B5EF4-FFF2-40B4-BE49-F238E27FC236}">
                <a16:creationId xmlns:a16="http://schemas.microsoft.com/office/drawing/2014/main" id="{4FA9E88B-DC2B-3F78-DCEF-A3588B444C75}"/>
              </a:ext>
            </a:extLst>
          </p:cNvPr>
          <p:cNvSpPr txBox="1"/>
          <p:nvPr/>
        </p:nvSpPr>
        <p:spPr>
          <a:xfrm>
            <a:off x="446534" y="1574171"/>
            <a:ext cx="5316006" cy="1446550"/>
          </a:xfrm>
          <a:prstGeom prst="rect">
            <a:avLst/>
          </a:prstGeom>
          <a:noFill/>
        </p:spPr>
        <p:txBody>
          <a:bodyPr wrap="square">
            <a:spAutoFit/>
          </a:bodyPr>
          <a:lstStyle/>
          <a:p>
            <a:r>
              <a:rPr lang="en-US" sz="2200" dirty="0"/>
              <a:t>In R, multiple packages can have functions with the same name. When you load such packages, R uses the most recently loaded version of the function.</a:t>
            </a:r>
          </a:p>
        </p:txBody>
      </p:sp>
      <p:sp>
        <p:nvSpPr>
          <p:cNvPr id="12" name="TextBox 11">
            <a:extLst>
              <a:ext uri="{FF2B5EF4-FFF2-40B4-BE49-F238E27FC236}">
                <a16:creationId xmlns:a16="http://schemas.microsoft.com/office/drawing/2014/main" id="{9A0A6B2F-4350-EC79-60B6-48476F01AC56}"/>
              </a:ext>
            </a:extLst>
          </p:cNvPr>
          <p:cNvSpPr txBox="1"/>
          <p:nvPr/>
        </p:nvSpPr>
        <p:spPr>
          <a:xfrm>
            <a:off x="446533" y="4560554"/>
            <a:ext cx="11262866" cy="1846659"/>
          </a:xfrm>
          <a:prstGeom prst="rect">
            <a:avLst/>
          </a:prstGeom>
          <a:noFill/>
        </p:spPr>
        <p:txBody>
          <a:bodyPr wrap="square">
            <a:spAutoFit/>
          </a:bodyPr>
          <a:lstStyle/>
          <a:p>
            <a:r>
              <a:rPr lang="en-US" sz="2200" dirty="0"/>
              <a:t>In this instance, </a:t>
            </a:r>
          </a:p>
          <a:p>
            <a:r>
              <a:rPr lang="en-US" sz="2200" dirty="0"/>
              <a:t>	</a:t>
            </a:r>
            <a:r>
              <a:rPr lang="en-US" sz="2200" dirty="0">
                <a:solidFill>
                  <a:srgbClr val="7030A0"/>
                </a:solidFill>
              </a:rPr>
              <a:t>base R</a:t>
            </a:r>
            <a:r>
              <a:rPr lang="en-US" sz="2200" dirty="0"/>
              <a:t> stats package has functions named </a:t>
            </a:r>
            <a:r>
              <a:rPr lang="en-US" dirty="0">
                <a:solidFill>
                  <a:srgbClr val="7030A0"/>
                </a:solidFill>
                <a:latin typeface="Monaco" pitchFamily="2" charset="77"/>
              </a:rPr>
              <a:t>filter</a:t>
            </a:r>
            <a:r>
              <a:rPr lang="en-US" sz="2200" dirty="0"/>
              <a:t>, and </a:t>
            </a:r>
            <a:r>
              <a:rPr lang="en-US" dirty="0">
                <a:solidFill>
                  <a:srgbClr val="7030A0"/>
                </a:solidFill>
                <a:latin typeface="Monaco" pitchFamily="2" charset="77"/>
              </a:rPr>
              <a:t>lag</a:t>
            </a:r>
            <a:endParaRPr lang="en-US" dirty="0"/>
          </a:p>
          <a:p>
            <a:r>
              <a:rPr lang="en-US" sz="2200" dirty="0"/>
              <a:t>	</a:t>
            </a:r>
            <a:r>
              <a:rPr lang="en-US" sz="2200" dirty="0" err="1">
                <a:solidFill>
                  <a:srgbClr val="00B050"/>
                </a:solidFill>
              </a:rPr>
              <a:t>dplyr</a:t>
            </a:r>
            <a:r>
              <a:rPr lang="en-US" sz="2200" dirty="0"/>
              <a:t> also has functions named </a:t>
            </a:r>
            <a:r>
              <a:rPr lang="en-US" dirty="0">
                <a:solidFill>
                  <a:srgbClr val="00B050"/>
                </a:solidFill>
                <a:latin typeface="Monaco" pitchFamily="2" charset="77"/>
              </a:rPr>
              <a:t>filter</a:t>
            </a:r>
            <a:r>
              <a:rPr lang="en-US" sz="2200" dirty="0"/>
              <a:t>, and </a:t>
            </a:r>
            <a:r>
              <a:rPr lang="en-US" dirty="0">
                <a:solidFill>
                  <a:srgbClr val="00B050"/>
                </a:solidFill>
                <a:latin typeface="Monaco" pitchFamily="2" charset="77"/>
              </a:rPr>
              <a:t>lag</a:t>
            </a:r>
            <a:endParaRPr lang="en-US" dirty="0">
              <a:solidFill>
                <a:srgbClr val="00B050"/>
              </a:solidFill>
            </a:endParaRPr>
          </a:p>
          <a:p>
            <a:r>
              <a:rPr lang="en-US" sz="2200" dirty="0"/>
              <a:t>So the console message is telling you that </a:t>
            </a:r>
            <a:r>
              <a:rPr lang="en-US" dirty="0" err="1">
                <a:solidFill>
                  <a:srgbClr val="00B050"/>
                </a:solidFill>
                <a:latin typeface="Monaco" pitchFamily="2" charset="77"/>
              </a:rPr>
              <a:t>dplyr</a:t>
            </a:r>
            <a:r>
              <a:rPr lang="en-US" dirty="0">
                <a:solidFill>
                  <a:srgbClr val="00B050"/>
                </a:solidFill>
                <a:latin typeface="Monaco" pitchFamily="2" charset="77"/>
              </a:rPr>
              <a:t>::filter()</a:t>
            </a:r>
            <a:r>
              <a:rPr lang="en-US" sz="2200" dirty="0">
                <a:solidFill>
                  <a:srgbClr val="7030A0"/>
                </a:solidFill>
              </a:rPr>
              <a:t> </a:t>
            </a:r>
            <a:r>
              <a:rPr lang="en-US" sz="2200" dirty="0"/>
              <a:t>and </a:t>
            </a:r>
            <a:r>
              <a:rPr lang="en-US" dirty="0" err="1">
                <a:solidFill>
                  <a:srgbClr val="00B050"/>
                </a:solidFill>
                <a:latin typeface="Monaco" pitchFamily="2" charset="77"/>
              </a:rPr>
              <a:t>dplyr</a:t>
            </a:r>
            <a:r>
              <a:rPr lang="en-US" dirty="0">
                <a:solidFill>
                  <a:srgbClr val="00B050"/>
                </a:solidFill>
                <a:latin typeface="Monaco" pitchFamily="2" charset="77"/>
              </a:rPr>
              <a:t>::lag() </a:t>
            </a:r>
            <a:r>
              <a:rPr lang="en-US" sz="2200" dirty="0"/>
              <a:t>will be called if filter and lag functions are called without specifying which package to use.</a:t>
            </a:r>
            <a:r>
              <a:rPr lang="en-US" sz="1600" dirty="0">
                <a:latin typeface="Monaco" pitchFamily="2" charset="77"/>
              </a:rPr>
              <a:t> </a:t>
            </a:r>
            <a:r>
              <a:rPr lang="en-US" sz="2200" dirty="0"/>
              <a:t> </a:t>
            </a:r>
          </a:p>
        </p:txBody>
      </p:sp>
    </p:spTree>
    <p:extLst>
      <p:ext uri="{BB962C8B-B14F-4D97-AF65-F5344CB8AC3E}">
        <p14:creationId xmlns:p14="http://schemas.microsoft.com/office/powerpoint/2010/main" val="230382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8D42-A64E-A48E-4D07-9732C0700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33581-705A-9E97-A457-A9B8D0D525F3}"/>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972EA935-74D5-17C0-262F-E4C5AC3E0D0C}"/>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CDF0A16E-A8BD-D71B-36BB-FF40907EB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94910052-ACFF-5042-FFDE-123FA56EF5E8}"/>
              </a:ext>
            </a:extLst>
          </p:cNvPr>
          <p:cNvSpPr txBox="1"/>
          <p:nvPr/>
        </p:nvSpPr>
        <p:spPr>
          <a:xfrm>
            <a:off x="6169935" y="3028638"/>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90B5DA41-113C-1725-ED54-63F8BB5437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256D0D03-8BAC-62FB-7B48-DF0DC2D046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8F136D44-946A-ECEC-E966-6B62B9A989C9}"/>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C388EEC3-3767-D8DB-7DA6-70522F09EFB2}"/>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D73E650D-0A41-C0D9-388D-58C91CEE687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CAC3A896-4D40-2D17-EE9C-27B8391CB0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2590" y="3050672"/>
            <a:ext cx="914400" cy="914400"/>
          </a:xfrm>
          <a:prstGeom prst="rect">
            <a:avLst/>
          </a:prstGeom>
        </p:spPr>
      </p:pic>
    </p:spTree>
    <p:extLst>
      <p:ext uri="{BB962C8B-B14F-4D97-AF65-F5344CB8AC3E}">
        <p14:creationId xmlns:p14="http://schemas.microsoft.com/office/powerpoint/2010/main" val="41950470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a:t>
            </a:r>
            <a:r>
              <a:rPr lang="en-US" sz="7200" b="1" dirty="0">
                <a:solidFill>
                  <a:srgbClr val="0098BE"/>
                </a:solidFill>
              </a:rPr>
              <a:t>}</a:t>
            </a:r>
          </a:p>
        </p:txBody>
      </p:sp>
      <p:pic>
        <p:nvPicPr>
          <p:cNvPr id="3" name="Graphic 2" descr="Tropical scene with solid fill">
            <a:extLst>
              <a:ext uri="{FF2B5EF4-FFF2-40B4-BE49-F238E27FC236}">
                <a16:creationId xmlns:a16="http://schemas.microsoft.com/office/drawing/2014/main" id="{851F5EFE-6A27-EDB2-8DD1-1482ABF6E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6352" y="2981496"/>
            <a:ext cx="1052752" cy="1052752"/>
          </a:xfrm>
          <a:prstGeom prst="rect">
            <a:avLst/>
          </a:prstGeom>
        </p:spPr>
      </p:pic>
      <p:sp>
        <p:nvSpPr>
          <p:cNvPr id="4" name="TextBox 3">
            <a:extLst>
              <a:ext uri="{FF2B5EF4-FFF2-40B4-BE49-F238E27FC236}">
                <a16:creationId xmlns:a16="http://schemas.microsoft.com/office/drawing/2014/main" id="{CEC30D38-873F-1FD1-E6A3-B9B9AF85F6B1}"/>
              </a:ext>
            </a:extLst>
          </p:cNvPr>
          <p:cNvSpPr txBox="1"/>
          <p:nvPr/>
        </p:nvSpPr>
        <p:spPr>
          <a:xfrm>
            <a:off x="2654256" y="1830634"/>
            <a:ext cx="6768472" cy="523220"/>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rgbClr val="7030A0"/>
                </a:solidFill>
                <a:latin typeface="American Typewriter" panose="02090604020004020304" pitchFamily="18" charset="77"/>
                <a:cs typeface="Calibri" panose="020F0502020204030204" pitchFamily="34" charset="0"/>
              </a:rPr>
              <a:t>Importing_data.qmd</a:t>
            </a:r>
            <a:endParaRPr lang="en-US" sz="2800" dirty="0">
              <a:solidFill>
                <a:srgbClr val="7030A0"/>
              </a:solidFill>
              <a:latin typeface="American Typewriter" panose="02090604020004020304" pitchFamily="18" charset="77"/>
              <a:cs typeface="Calibri" panose="020F0502020204030204" pitchFamily="34" charset="0"/>
            </a:endParaRPr>
          </a:p>
        </p:txBody>
      </p:sp>
    </p:spTree>
    <p:extLst>
      <p:ext uri="{BB962C8B-B14F-4D97-AF65-F5344CB8AC3E}">
        <p14:creationId xmlns:p14="http://schemas.microsoft.com/office/powerpoint/2010/main" val="420710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6915-4765-538A-DE4B-64C660D426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E8A97E-386A-0DD9-B7E9-42051DBB0AC8}"/>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Quick Review </a:t>
            </a:r>
            <a:r>
              <a:rPr lang="en-US" sz="7200" b="1" dirty="0">
                <a:solidFill>
                  <a:srgbClr val="0098BE"/>
                </a:solidFill>
              </a:rPr>
              <a:t>}</a:t>
            </a:r>
          </a:p>
        </p:txBody>
      </p:sp>
    </p:spTree>
    <p:extLst>
      <p:ext uri="{BB962C8B-B14F-4D97-AF65-F5344CB8AC3E}">
        <p14:creationId xmlns:p14="http://schemas.microsoft.com/office/powerpoint/2010/main" val="3166405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4DEE-4A79-D23D-FC3B-A37E4D97F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543D34-A0AF-9EDB-CB5C-E605B709C3B4}"/>
              </a:ext>
            </a:extLst>
          </p:cNvPr>
          <p:cNvSpPr>
            <a:spLocks noGrp="1"/>
          </p:cNvSpPr>
          <p:nvPr>
            <p:ph type="title"/>
          </p:nvPr>
        </p:nvSpPr>
        <p:spPr>
          <a:xfrm>
            <a:off x="581192" y="175734"/>
            <a:ext cx="11029616" cy="1189554"/>
          </a:xfrm>
        </p:spPr>
        <p:txBody>
          <a:bodyPr>
            <a:normAutofit/>
          </a:bodyPr>
          <a:lstStyle/>
          <a:p>
            <a:r>
              <a:rPr lang="en-US" dirty="0">
                <a:solidFill>
                  <a:schemeClr val="tx1"/>
                </a:solidFill>
              </a:rPr>
              <a:t>This is a hands-on workshop!</a:t>
            </a:r>
          </a:p>
        </p:txBody>
      </p:sp>
      <p:sp>
        <p:nvSpPr>
          <p:cNvPr id="3" name="TextBox 2">
            <a:extLst>
              <a:ext uri="{FF2B5EF4-FFF2-40B4-BE49-F238E27FC236}">
                <a16:creationId xmlns:a16="http://schemas.microsoft.com/office/drawing/2014/main" id="{8D5DE4DC-4CBD-C0A5-2CF7-C1245846CDDD}"/>
              </a:ext>
            </a:extLst>
          </p:cNvPr>
          <p:cNvSpPr txBox="1"/>
          <p:nvPr/>
        </p:nvSpPr>
        <p:spPr>
          <a:xfrm>
            <a:off x="850480" y="1696013"/>
            <a:ext cx="11029616" cy="4524315"/>
          </a:xfrm>
          <a:prstGeom prst="rect">
            <a:avLst/>
          </a:prstGeom>
          <a:noFill/>
        </p:spPr>
        <p:txBody>
          <a:bodyPr wrap="square" rtlCol="0">
            <a:spAutoFit/>
          </a:bodyPr>
          <a:lstStyle/>
          <a:p>
            <a:pPr marL="514350" indent="-514350">
              <a:buFont typeface="+mj-lt"/>
              <a:buAutoNum type="arabicPeriod"/>
            </a:pPr>
            <a:r>
              <a:rPr lang="en-US" sz="2400" dirty="0"/>
              <a:t>We cover a mini-concept </a:t>
            </a:r>
          </a:p>
          <a:p>
            <a:pPr marL="514350" indent="-514350">
              <a:buFont typeface="+mj-lt"/>
              <a:buAutoNum type="arabicPeriod"/>
            </a:pPr>
            <a:r>
              <a:rPr lang="en-US" sz="2400" dirty="0"/>
              <a:t>You see example code to implement the concept in R using our classroom dataset (</a:t>
            </a:r>
            <a:r>
              <a:rPr lang="en-US" sz="2400" dirty="0">
                <a:solidFill>
                  <a:srgbClr val="7030A0"/>
                </a:solidFill>
              </a:rPr>
              <a:t>health data</a:t>
            </a:r>
            <a:r>
              <a:rPr lang="en-US" sz="2400" dirty="0"/>
              <a:t>)</a:t>
            </a:r>
          </a:p>
          <a:p>
            <a:pPr marL="514350" indent="-514350">
              <a:buFont typeface="+mj-lt"/>
              <a:buAutoNum type="arabicPeriod"/>
            </a:pPr>
            <a:r>
              <a:rPr lang="en-US" sz="2400" dirty="0"/>
              <a:t>You write code to complete a mini coding exercise with the classroom dataset </a:t>
            </a:r>
          </a:p>
          <a:p>
            <a:pPr marL="514350" indent="-514350">
              <a:buFont typeface="+mj-lt"/>
              <a:buAutoNum type="arabicPeriod"/>
            </a:pPr>
            <a:r>
              <a:rPr lang="en-US" sz="2400" dirty="0"/>
              <a:t>Instructor demo on solving the coding exercise</a:t>
            </a:r>
          </a:p>
          <a:p>
            <a:pPr marL="514350" indent="-514350">
              <a:buFont typeface="+mj-lt"/>
              <a:buAutoNum type="arabicPeriod"/>
            </a:pPr>
            <a:r>
              <a:rPr lang="en-US" sz="2400" dirty="0"/>
              <a:t>We move on to the next mini-concept (back to step 1)</a:t>
            </a:r>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r>
              <a:rPr lang="en-US" sz="2400" dirty="0"/>
              <a:t>After we cover several related concepts, we will have 1-2 longer code sprints where you will work with a different dataset (</a:t>
            </a:r>
            <a:r>
              <a:rPr lang="en-US" sz="2400" dirty="0">
                <a:solidFill>
                  <a:srgbClr val="7030A0"/>
                </a:solidFill>
              </a:rPr>
              <a:t>environmental data</a:t>
            </a:r>
            <a:r>
              <a:rPr lang="en-US" sz="2400" dirty="0"/>
              <a:t>) to check your progress and R skills!</a:t>
            </a:r>
          </a:p>
          <a:p>
            <a:pPr marL="514350" indent="-514350">
              <a:buFont typeface="+mj-lt"/>
              <a:buAutoNum type="arabicPeriod"/>
            </a:pPr>
            <a:r>
              <a:rPr lang="en-US" sz="2400" dirty="0"/>
              <a:t>Instructor demo on solving problems with the code sprint dataset</a:t>
            </a:r>
          </a:p>
        </p:txBody>
      </p:sp>
    </p:spTree>
    <p:extLst>
      <p:ext uri="{BB962C8B-B14F-4D97-AF65-F5344CB8AC3E}">
        <p14:creationId xmlns:p14="http://schemas.microsoft.com/office/powerpoint/2010/main" val="6760667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
        <p:nvSpPr>
          <p:cNvPr id="3" name="TextBox 2">
            <a:extLst>
              <a:ext uri="{FF2B5EF4-FFF2-40B4-BE49-F238E27FC236}">
                <a16:creationId xmlns:a16="http://schemas.microsoft.com/office/drawing/2014/main" id="{2A6C3DBD-E5B4-0730-10F9-5A619767D933}"/>
              </a:ext>
            </a:extLst>
          </p:cNvPr>
          <p:cNvSpPr txBox="1"/>
          <p:nvPr/>
        </p:nvSpPr>
        <p:spPr>
          <a:xfrm>
            <a:off x="367601" y="6015148"/>
            <a:ext cx="12022853" cy="492443"/>
          </a:xfrm>
          <a:prstGeom prst="rect">
            <a:avLst/>
          </a:prstGeom>
          <a:noFill/>
        </p:spPr>
        <p:txBody>
          <a:bodyPr wrap="square">
            <a:spAutoFit/>
          </a:bodyPr>
          <a:lstStyle/>
          <a:p>
            <a:pPr marL="0" indent="0">
              <a:buNone/>
            </a:pPr>
            <a:r>
              <a:rPr lang="en-US" sz="2600" dirty="0">
                <a:solidFill>
                  <a:schemeClr val="tx1"/>
                </a:solidFill>
                <a:latin typeface="Arial" panose="020B0604020202020204" pitchFamily="34" charset="0"/>
                <a:cs typeface="Arial" panose="020B0604020202020204" pitchFamily="34" charset="0"/>
              </a:rPr>
              <a:t>Note that </a:t>
            </a:r>
            <a:r>
              <a:rPr lang="en-US" sz="2600" b="1" dirty="0">
                <a:solidFill>
                  <a:schemeClr val="accent3">
                    <a:lumMod val="60000"/>
                    <a:lumOff val="40000"/>
                  </a:schemeClr>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usually denotes a </a:t>
            </a:r>
            <a:r>
              <a:rPr lang="en-US" sz="2600" dirty="0">
                <a:solidFill>
                  <a:schemeClr val="accent3">
                    <a:lumMod val="60000"/>
                    <a:lumOff val="40000"/>
                  </a:schemeClr>
                </a:solidFill>
                <a:latin typeface="Arial" panose="020B0604020202020204" pitchFamily="34" charset="0"/>
                <a:cs typeface="Arial" panose="020B0604020202020204" pitchFamily="34" charset="0"/>
              </a:rPr>
              <a:t>function call</a:t>
            </a:r>
            <a:r>
              <a:rPr lang="en-US" sz="2600" dirty="0">
                <a:solidFill>
                  <a:schemeClr val="tx1"/>
                </a:solidFill>
                <a:latin typeface="Arial" panose="020B0604020202020204" pitchFamily="34" charset="0"/>
                <a:cs typeface="Arial" panose="020B0604020202020204" pitchFamily="34" charset="0"/>
              </a:rPr>
              <a:t>, while </a:t>
            </a:r>
            <a:r>
              <a:rPr lang="en-US" sz="2600" b="1" dirty="0">
                <a:solidFill>
                  <a:srgbClr val="00B050"/>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denotes </a:t>
            </a:r>
            <a:r>
              <a:rPr lang="en-US" sz="2600" dirty="0">
                <a:solidFill>
                  <a:srgbClr val="00B050"/>
                </a:solidFill>
                <a:latin typeface="Arial" panose="020B0604020202020204" pitchFamily="34" charset="0"/>
                <a:cs typeface="Arial" panose="020B0604020202020204" pitchFamily="34" charset="0"/>
              </a:rPr>
              <a:t>index/subset </a:t>
            </a:r>
            <a:r>
              <a:rPr lang="en-US" sz="2600" dirty="0">
                <a:solidFill>
                  <a:schemeClr val="tx1"/>
                </a:solidFill>
                <a:latin typeface="Arial" panose="020B0604020202020204" pitchFamily="34" charset="0"/>
                <a:cs typeface="Arial" panose="020B0604020202020204" pitchFamily="34" charset="0"/>
              </a:rPr>
              <a:t>in R</a:t>
            </a:r>
            <a:endParaRPr lang="en-US" sz="2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540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197D5-511F-D0B8-8AE0-6B86FD6FDE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24562A-76AD-BE55-CB3F-97E250C173D7}"/>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Boolean Operations</a:t>
            </a:r>
          </a:p>
        </p:txBody>
      </p:sp>
    </p:spTree>
    <p:extLst>
      <p:ext uri="{BB962C8B-B14F-4D97-AF65-F5344CB8AC3E}">
        <p14:creationId xmlns:p14="http://schemas.microsoft.com/office/powerpoint/2010/main" val="3816876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C5A81-9016-2BDF-8B25-AB4EF9657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5907-EF36-BE77-C30F-47106118E59C}"/>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 Logical operators: </a:t>
            </a:r>
          </a:p>
        </p:txBody>
      </p:sp>
      <p:sp>
        <p:nvSpPr>
          <p:cNvPr id="4" name="TextBox 3">
            <a:extLst>
              <a:ext uri="{FF2B5EF4-FFF2-40B4-BE49-F238E27FC236}">
                <a16:creationId xmlns:a16="http://schemas.microsoft.com/office/drawing/2014/main" id="{745E362F-08C0-735C-1AB8-2DA238BF63F1}"/>
              </a:ext>
            </a:extLst>
          </p:cNvPr>
          <p:cNvSpPr txBox="1"/>
          <p:nvPr/>
        </p:nvSpPr>
        <p:spPr>
          <a:xfrm>
            <a:off x="585136" y="1344040"/>
            <a:ext cx="705518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Logical operators are used to compare the output of two comparisons.</a:t>
            </a:r>
          </a:p>
          <a:p>
            <a:r>
              <a:rPr lang="en-US" dirty="0"/>
              <a:t>There are three types of logical operators in R</a:t>
            </a:r>
          </a:p>
          <a:p>
            <a:pPr marL="285750" indent="-285750">
              <a:buFont typeface="Arial" panose="020B0604020202020204" pitchFamily="34" charset="0"/>
              <a:buChar char="•"/>
            </a:pPr>
            <a:r>
              <a:rPr lang="en-US" dirty="0">
                <a:latin typeface=""/>
              </a:rPr>
              <a:t>AND	( &amp; )</a:t>
            </a:r>
          </a:p>
          <a:p>
            <a:pPr marL="285750" indent="-285750">
              <a:buFont typeface="Arial" panose="020B0604020202020204" pitchFamily="34" charset="0"/>
              <a:buChar char="•"/>
            </a:pPr>
            <a:r>
              <a:rPr lang="en-US" dirty="0">
                <a:latin typeface=""/>
              </a:rPr>
              <a:t>OR	( | )</a:t>
            </a:r>
          </a:p>
          <a:p>
            <a:pPr marL="285750" indent="-285750">
              <a:buFont typeface="Arial" panose="020B0604020202020204" pitchFamily="34" charset="0"/>
              <a:buChar char="•"/>
            </a:pPr>
            <a:r>
              <a:rPr lang="en-US" dirty="0">
                <a:latin typeface=""/>
              </a:rPr>
              <a:t>NOT	( ! )</a:t>
            </a:r>
          </a:p>
        </p:txBody>
      </p:sp>
      <p:pic>
        <p:nvPicPr>
          <p:cNvPr id="21506" name="Picture 2" descr="Boolean-Algebra-Operations">
            <a:extLst>
              <a:ext uri="{FF2B5EF4-FFF2-40B4-BE49-F238E27FC236}">
                <a16:creationId xmlns:a16="http://schemas.microsoft.com/office/drawing/2014/main" id="{029431B3-92AF-F85B-F2A4-830C939381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oolean-Algebra-Operations">
            <a:extLst>
              <a:ext uri="{FF2B5EF4-FFF2-40B4-BE49-F238E27FC236}">
                <a16:creationId xmlns:a16="http://schemas.microsoft.com/office/drawing/2014/main" id="{42D457FD-A2A1-463A-BF79-60E568A4F4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Boolean-Algebra-Operations">
            <a:extLst>
              <a:ext uri="{FF2B5EF4-FFF2-40B4-BE49-F238E27FC236}">
                <a16:creationId xmlns:a16="http://schemas.microsoft.com/office/drawing/2014/main" id="{AEF0026D-3596-B830-7E55-0709CC7F2D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1D5945-598F-BE42-6484-57AF95FA14B4}"/>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8" name="TextBox 7">
            <a:extLst>
              <a:ext uri="{FF2B5EF4-FFF2-40B4-BE49-F238E27FC236}">
                <a16:creationId xmlns:a16="http://schemas.microsoft.com/office/drawing/2014/main" id="{B4409A33-1F66-44AC-DE3E-C8D44F20C8B9}"/>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9" name="TextBox 8">
            <a:extLst>
              <a:ext uri="{FF2B5EF4-FFF2-40B4-BE49-F238E27FC236}">
                <a16:creationId xmlns:a16="http://schemas.microsoft.com/office/drawing/2014/main" id="{892D062B-9B4E-514B-19FE-519D22052513}"/>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0" name="TextBox 9">
            <a:extLst>
              <a:ext uri="{FF2B5EF4-FFF2-40B4-BE49-F238E27FC236}">
                <a16:creationId xmlns:a16="http://schemas.microsoft.com/office/drawing/2014/main" id="{7D90EBE3-6FE5-6747-362D-2DC99ADABEAD}"/>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1" name="TextBox 10">
            <a:extLst>
              <a:ext uri="{FF2B5EF4-FFF2-40B4-BE49-F238E27FC236}">
                <a16:creationId xmlns:a16="http://schemas.microsoft.com/office/drawing/2014/main" id="{A7E6E913-8D8B-968E-C5DF-6CF0F5D425B7}"/>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2" name="TextBox 11">
            <a:extLst>
              <a:ext uri="{FF2B5EF4-FFF2-40B4-BE49-F238E27FC236}">
                <a16:creationId xmlns:a16="http://schemas.microsoft.com/office/drawing/2014/main" id="{8298D1F2-6510-F787-8B47-C88276CFCE9C}"/>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sp>
        <p:nvSpPr>
          <p:cNvPr id="13" name="TextBox 12">
            <a:extLst>
              <a:ext uri="{FF2B5EF4-FFF2-40B4-BE49-F238E27FC236}">
                <a16:creationId xmlns:a16="http://schemas.microsoft.com/office/drawing/2014/main" id="{D4E66D98-E696-2BDD-607B-D3182145B040}"/>
              </a:ext>
            </a:extLst>
          </p:cNvPr>
          <p:cNvSpPr txBox="1"/>
          <p:nvPr/>
        </p:nvSpPr>
        <p:spPr>
          <a:xfrm>
            <a:off x="8024995" y="1344014"/>
            <a:ext cx="2310464"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	Output</a:t>
            </a:r>
          </a:p>
          <a:p>
            <a:endParaRPr lang="en-US" dirty="0"/>
          </a:p>
          <a:p>
            <a:pPr lvl="1"/>
            <a:r>
              <a:rPr lang="en-US" dirty="0"/>
              <a:t>1 , TRUE  </a:t>
            </a:r>
          </a:p>
          <a:p>
            <a:pPr lvl="1"/>
            <a:r>
              <a:rPr lang="en-US" dirty="0"/>
              <a:t>0 , FALSE</a:t>
            </a:r>
          </a:p>
          <a:p>
            <a:pPr lvl="1"/>
            <a:r>
              <a:rPr lang="en-US" dirty="0"/>
              <a:t>NA (missing)</a:t>
            </a:r>
          </a:p>
          <a:p>
            <a:endParaRPr lang="en-US" dirty="0"/>
          </a:p>
        </p:txBody>
      </p:sp>
    </p:spTree>
    <p:extLst>
      <p:ext uri="{BB962C8B-B14F-4D97-AF65-F5344CB8AC3E}">
        <p14:creationId xmlns:p14="http://schemas.microsoft.com/office/powerpoint/2010/main" val="312529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2" grpId="0"/>
      <p:bldP spid="1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5F03-0047-6E03-2628-D87AD9C2D7E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4AEC247-E7F5-D769-9891-7AC66CC60C52}"/>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t>
            </a:r>
            <a:r>
              <a:rPr lang="en-US" dirty="0">
                <a:solidFill>
                  <a:srgbClr val="00B050"/>
                </a:solidFill>
              </a:rPr>
              <a:t>AND</a:t>
            </a:r>
          </a:p>
        </p:txBody>
      </p:sp>
      <p:pic>
        <p:nvPicPr>
          <p:cNvPr id="6" name="Picture 2" descr="Boolean-Algebra-Operations">
            <a:extLst>
              <a:ext uri="{FF2B5EF4-FFF2-40B4-BE49-F238E27FC236}">
                <a16:creationId xmlns:a16="http://schemas.microsoft.com/office/drawing/2014/main" id="{C7DD7B22-D868-B67B-D7C3-969BE67FAC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26B44F4F-1C20-4387-9211-228D5C915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8643C604-5DFA-CCE0-7571-860CC2876F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B2A5E26-44E8-E8EC-D2D7-D0FD0D80D29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6B5D94E9-D894-3C7A-A393-D35BE73CBD5D}"/>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D9ECEE4E-95CE-6E31-A426-B3006789B9B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06996F31-7B86-2928-AC4B-8837E842CAD0}"/>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7A8BE130-4698-9570-A7C7-626D19231C4E}"/>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539BED7B-BAAB-5FD2-53FC-48A94FD980A0}"/>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16" name="Picture 6" descr="AND truth table">
            <a:extLst>
              <a:ext uri="{FF2B5EF4-FFF2-40B4-BE49-F238E27FC236}">
                <a16:creationId xmlns:a16="http://schemas.microsoft.com/office/drawing/2014/main" id="{3271DAEE-906B-035D-644B-473174561E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870" t="28646" r="6826" b="11064"/>
          <a:stretch>
            <a:fillRect/>
          </a:stretch>
        </p:blipFill>
        <p:spPr bwMode="auto">
          <a:xfrm>
            <a:off x="1428169" y="2010846"/>
            <a:ext cx="1408164" cy="13560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9DEE0E7F-58B4-6EC1-FAC9-797FCF0358AC}"/>
              </a:ext>
            </a:extLst>
          </p:cNvPr>
          <p:cNvGrpSpPr/>
          <p:nvPr/>
        </p:nvGrpSpPr>
        <p:grpSpPr>
          <a:xfrm>
            <a:off x="1453570" y="1718732"/>
            <a:ext cx="1349658" cy="292114"/>
            <a:chOff x="1453570" y="1718732"/>
            <a:chExt cx="1349658" cy="292114"/>
          </a:xfrm>
        </p:grpSpPr>
        <p:sp>
          <p:nvSpPr>
            <p:cNvPr id="18" name="Rectangle 17">
              <a:extLst>
                <a:ext uri="{FF2B5EF4-FFF2-40B4-BE49-F238E27FC236}">
                  <a16:creationId xmlns:a16="http://schemas.microsoft.com/office/drawing/2014/main" id="{31DE72A6-51A2-308F-D6AE-F378D32C2C38}"/>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19" name="Rectangle 18">
              <a:extLst>
                <a:ext uri="{FF2B5EF4-FFF2-40B4-BE49-F238E27FC236}">
                  <a16:creationId xmlns:a16="http://schemas.microsoft.com/office/drawing/2014/main" id="{2F4D8C08-43FE-4EE0-6BB2-02538A98EAD7}"/>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0" name="Rectangle 19">
              <a:extLst>
                <a:ext uri="{FF2B5EF4-FFF2-40B4-BE49-F238E27FC236}">
                  <a16:creationId xmlns:a16="http://schemas.microsoft.com/office/drawing/2014/main" id="{B9E7FEE0-F4A6-A5AC-CC25-604021CE542F}"/>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A20741AD-8209-AD0F-68D4-4BE3458AD2E3}"/>
              </a:ext>
            </a:extLst>
          </p:cNvPr>
          <p:cNvSpPr txBox="1"/>
          <p:nvPr/>
        </p:nvSpPr>
        <p:spPr>
          <a:xfrm>
            <a:off x="748863" y="1260162"/>
            <a:ext cx="3222802" cy="338554"/>
          </a:xfrm>
          <a:prstGeom prst="rect">
            <a:avLst/>
          </a:prstGeom>
          <a:noFill/>
        </p:spPr>
        <p:txBody>
          <a:bodyPr wrap="square">
            <a:spAutoFit/>
          </a:bodyPr>
          <a:lstStyle/>
          <a:p>
            <a:r>
              <a:rPr lang="en-US" sz="1600" b="1" dirty="0"/>
              <a:t>both conditions must be TRUE</a:t>
            </a:r>
            <a:endParaRPr lang="en-US" sz="1600" dirty="0"/>
          </a:p>
        </p:txBody>
      </p:sp>
    </p:spTree>
    <p:extLst>
      <p:ext uri="{BB962C8B-B14F-4D97-AF65-F5344CB8AC3E}">
        <p14:creationId xmlns:p14="http://schemas.microsoft.com/office/powerpoint/2010/main" val="38904128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93112-EA1F-C6C2-E145-2B0436F5F14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BA534D7E-2C28-7491-F0AE-263DD740E969}"/>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t>
            </a:r>
            <a:r>
              <a:rPr lang="en-US" dirty="0">
                <a:solidFill>
                  <a:srgbClr val="00B050"/>
                </a:solidFill>
              </a:rPr>
              <a:t>OR</a:t>
            </a:r>
          </a:p>
        </p:txBody>
      </p:sp>
      <p:pic>
        <p:nvPicPr>
          <p:cNvPr id="6" name="Picture 2" descr="Boolean-Algebra-Operations">
            <a:extLst>
              <a:ext uri="{FF2B5EF4-FFF2-40B4-BE49-F238E27FC236}">
                <a16:creationId xmlns:a16="http://schemas.microsoft.com/office/drawing/2014/main" id="{0847DF11-76DE-66FD-7153-52A1673F2D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11A95141-CA7E-2262-C4D5-ECD62B089F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61FED87F-8707-0D57-3633-DE56867673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F5A6699-FA01-A7D5-0D41-B268517B693C}"/>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17A309C3-5470-56D5-4DD7-FA93EC09CCFC}"/>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B6A0CCB1-B34A-F80E-7E05-C8AFDD741F7B}"/>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29910270-3F26-1143-C9E8-7CAB4EE5FD32}"/>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544D966A-C713-4E1F-DC53-EF99743FB516}"/>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9DA8C640-F996-8391-B557-6F95EA73CCD5}"/>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22" name="Picture 4" descr="OR truth table">
            <a:extLst>
              <a:ext uri="{FF2B5EF4-FFF2-40B4-BE49-F238E27FC236}">
                <a16:creationId xmlns:a16="http://schemas.microsoft.com/office/drawing/2014/main" id="{D307B2F1-56B6-B2CE-8E70-A63B298AF6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39" t="27141" r="6566" b="10805"/>
          <a:stretch>
            <a:fillRect/>
          </a:stretch>
        </p:blipFill>
        <p:spPr bwMode="auto">
          <a:xfrm>
            <a:off x="5093713" y="2002549"/>
            <a:ext cx="1408164" cy="137846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515D99A1-3581-8B7F-E9DB-0949768E0263}"/>
              </a:ext>
            </a:extLst>
          </p:cNvPr>
          <p:cNvGrpSpPr/>
          <p:nvPr/>
        </p:nvGrpSpPr>
        <p:grpSpPr>
          <a:xfrm>
            <a:off x="5116971" y="1710436"/>
            <a:ext cx="1355267" cy="292114"/>
            <a:chOff x="1453570" y="1718732"/>
            <a:chExt cx="1349658" cy="292114"/>
          </a:xfrm>
        </p:grpSpPr>
        <p:sp>
          <p:nvSpPr>
            <p:cNvPr id="24" name="Rectangle 23">
              <a:extLst>
                <a:ext uri="{FF2B5EF4-FFF2-40B4-BE49-F238E27FC236}">
                  <a16:creationId xmlns:a16="http://schemas.microsoft.com/office/drawing/2014/main" id="{49BA0402-4390-941C-B3D1-6DA5AF106B93}"/>
                </a:ext>
              </a:extLst>
            </p:cNvPr>
            <p:cNvSpPr/>
            <p:nvPr/>
          </p:nvSpPr>
          <p:spPr>
            <a:xfrm>
              <a:off x="1453570" y="1718733"/>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5" name="Rectangle 24">
              <a:extLst>
                <a:ext uri="{FF2B5EF4-FFF2-40B4-BE49-F238E27FC236}">
                  <a16:creationId xmlns:a16="http://schemas.microsoft.com/office/drawing/2014/main" id="{B0CD27C9-D611-0552-30D8-806653005FF5}"/>
                </a:ext>
              </a:extLst>
            </p:cNvPr>
            <p:cNvSpPr/>
            <p:nvPr/>
          </p:nvSpPr>
          <p:spPr>
            <a:xfrm>
              <a:off x="1910769"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Y</a:t>
              </a:r>
            </a:p>
          </p:txBody>
        </p:sp>
        <p:sp>
          <p:nvSpPr>
            <p:cNvPr id="26" name="Rectangle 25">
              <a:extLst>
                <a:ext uri="{FF2B5EF4-FFF2-40B4-BE49-F238E27FC236}">
                  <a16:creationId xmlns:a16="http://schemas.microsoft.com/office/drawing/2014/main" id="{DE2F7CEF-CB7E-C27C-8B0B-137E15DD1CC6}"/>
                </a:ext>
              </a:extLst>
            </p:cNvPr>
            <p:cNvSpPr/>
            <p:nvPr/>
          </p:nvSpPr>
          <p:spPr>
            <a:xfrm>
              <a:off x="2360264" y="1718732"/>
              <a:ext cx="442964"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2" name="TextBox 31">
            <a:extLst>
              <a:ext uri="{FF2B5EF4-FFF2-40B4-BE49-F238E27FC236}">
                <a16:creationId xmlns:a16="http://schemas.microsoft.com/office/drawing/2014/main" id="{768C7223-3CAB-BA23-EC26-DB1779D865EF}"/>
              </a:ext>
            </a:extLst>
          </p:cNvPr>
          <p:cNvSpPr txBox="1"/>
          <p:nvPr/>
        </p:nvSpPr>
        <p:spPr>
          <a:xfrm>
            <a:off x="4157134" y="1272414"/>
            <a:ext cx="3352799" cy="338554"/>
          </a:xfrm>
          <a:prstGeom prst="rect">
            <a:avLst/>
          </a:prstGeom>
          <a:noFill/>
        </p:spPr>
        <p:txBody>
          <a:bodyPr wrap="square">
            <a:spAutoFit/>
          </a:bodyPr>
          <a:lstStyle/>
          <a:p>
            <a:r>
              <a:rPr lang="en-US" sz="1600" b="1" dirty="0"/>
              <a:t>at least 1 condition  must be TRUE</a:t>
            </a:r>
            <a:endParaRPr lang="en-US" sz="1600" dirty="0"/>
          </a:p>
        </p:txBody>
      </p:sp>
    </p:spTree>
    <p:extLst>
      <p:ext uri="{BB962C8B-B14F-4D97-AF65-F5344CB8AC3E}">
        <p14:creationId xmlns:p14="http://schemas.microsoft.com/office/powerpoint/2010/main" val="24354397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02927-198A-A78C-4185-D83A3F5C638B}"/>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A3982F66-2AFB-34F8-907B-AA3B9DCB864B}"/>
              </a:ext>
            </a:extLst>
          </p:cNvPr>
          <p:cNvSpPr>
            <a:spLocks noGrp="1"/>
          </p:cNvSpPr>
          <p:nvPr>
            <p:ph type="title"/>
          </p:nvPr>
        </p:nvSpPr>
        <p:spPr>
          <a:xfrm>
            <a:off x="488427" y="0"/>
            <a:ext cx="11029616" cy="1189554"/>
          </a:xfrm>
        </p:spPr>
        <p:txBody>
          <a:bodyPr>
            <a:normAutofit/>
          </a:bodyPr>
          <a:lstStyle/>
          <a:p>
            <a:r>
              <a:rPr lang="en-US" dirty="0">
                <a:solidFill>
                  <a:schemeClr val="tx1"/>
                </a:solidFill>
              </a:rPr>
              <a:t>Boolean operator: </a:t>
            </a:r>
            <a:r>
              <a:rPr lang="en-US" dirty="0">
                <a:solidFill>
                  <a:srgbClr val="00B050"/>
                </a:solidFill>
              </a:rPr>
              <a:t>NOT</a:t>
            </a:r>
          </a:p>
        </p:txBody>
      </p:sp>
      <p:pic>
        <p:nvPicPr>
          <p:cNvPr id="6" name="Picture 2" descr="Boolean-Algebra-Operations">
            <a:extLst>
              <a:ext uri="{FF2B5EF4-FFF2-40B4-BE49-F238E27FC236}">
                <a16:creationId xmlns:a16="http://schemas.microsoft.com/office/drawing/2014/main" id="{CF2D8958-0796-3660-4164-14B56B4658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16403" r="55726" b="53426"/>
          <a:stretch>
            <a:fillRect/>
          </a:stretch>
        </p:blipFill>
        <p:spPr bwMode="auto">
          <a:xfrm>
            <a:off x="859406" y="4417254"/>
            <a:ext cx="2468880" cy="1519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oolean-Algebra-Operations">
            <a:extLst>
              <a:ext uri="{FF2B5EF4-FFF2-40B4-BE49-F238E27FC236}">
                <a16:creationId xmlns:a16="http://schemas.microsoft.com/office/drawing/2014/main" id="{D11B82A6-3C69-DDD1-DA76-56F738BF86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539" t="17097" r="8811" b="52733"/>
          <a:stretch>
            <a:fillRect/>
          </a:stretch>
        </p:blipFill>
        <p:spPr bwMode="auto">
          <a:xfrm>
            <a:off x="4717595" y="4417253"/>
            <a:ext cx="2370032" cy="15193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oolean-Algebra-Operations">
            <a:extLst>
              <a:ext uri="{FF2B5EF4-FFF2-40B4-BE49-F238E27FC236}">
                <a16:creationId xmlns:a16="http://schemas.microsoft.com/office/drawing/2014/main" id="{621DC4A2-7059-1BD7-C2C8-5001296093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243" t="56338" r="36898" b="7959"/>
          <a:stretch>
            <a:fillRect/>
          </a:stretch>
        </p:blipFill>
        <p:spPr bwMode="auto">
          <a:xfrm>
            <a:off x="8476937" y="4417254"/>
            <a:ext cx="1621217" cy="16004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1019E78-A34F-4594-EC80-9B8AEFE83756}"/>
              </a:ext>
            </a:extLst>
          </p:cNvPr>
          <p:cNvSpPr txBox="1"/>
          <p:nvPr/>
        </p:nvSpPr>
        <p:spPr>
          <a:xfrm>
            <a:off x="1524219" y="3955588"/>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&amp; y </a:t>
            </a:r>
          </a:p>
        </p:txBody>
      </p:sp>
      <p:sp>
        <p:nvSpPr>
          <p:cNvPr id="10" name="TextBox 9">
            <a:extLst>
              <a:ext uri="{FF2B5EF4-FFF2-40B4-BE49-F238E27FC236}">
                <a16:creationId xmlns:a16="http://schemas.microsoft.com/office/drawing/2014/main" id="{C404D1F6-5FF4-0DFE-9006-5FF3C67E4FE2}"/>
              </a:ext>
            </a:extLst>
          </p:cNvPr>
          <p:cNvSpPr txBox="1"/>
          <p:nvPr/>
        </p:nvSpPr>
        <p:spPr>
          <a:xfrm>
            <a:off x="5332985" y="3955585"/>
            <a:ext cx="1139253"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x | y </a:t>
            </a:r>
          </a:p>
        </p:txBody>
      </p:sp>
      <p:sp>
        <p:nvSpPr>
          <p:cNvPr id="11" name="TextBox 10">
            <a:extLst>
              <a:ext uri="{FF2B5EF4-FFF2-40B4-BE49-F238E27FC236}">
                <a16:creationId xmlns:a16="http://schemas.microsoft.com/office/drawing/2014/main" id="{BC20A70C-A345-603A-6FF2-BAA84DCCB2CD}"/>
              </a:ext>
            </a:extLst>
          </p:cNvPr>
          <p:cNvSpPr txBox="1"/>
          <p:nvPr/>
        </p:nvSpPr>
        <p:spPr>
          <a:xfrm>
            <a:off x="8788400" y="3955586"/>
            <a:ext cx="1029036" cy="461665"/>
          </a:xfrm>
          <a:prstGeom prst="rect">
            <a:avLst/>
          </a:prstGeom>
          <a:solidFill>
            <a:srgbClr val="92D050">
              <a:alpha val="46000"/>
            </a:srgbClr>
          </a:solidFill>
          <a:ln>
            <a:noFill/>
          </a:ln>
        </p:spPr>
        <p:txBody>
          <a:bodyPr wrap="square" rtlCol="0">
            <a:spAutoFit/>
          </a:bodyPr>
          <a:lstStyle/>
          <a:p>
            <a:r>
              <a:rPr lang="en-US" sz="2400" dirty="0">
                <a:latin typeface="Monaco" pitchFamily="2" charset="77"/>
              </a:rPr>
              <a:t> !x</a:t>
            </a:r>
          </a:p>
        </p:txBody>
      </p:sp>
      <p:sp>
        <p:nvSpPr>
          <p:cNvPr id="12" name="TextBox 11">
            <a:extLst>
              <a:ext uri="{FF2B5EF4-FFF2-40B4-BE49-F238E27FC236}">
                <a16:creationId xmlns:a16="http://schemas.microsoft.com/office/drawing/2014/main" id="{B44F9183-52B0-F9EE-53E0-96F621579E57}"/>
              </a:ext>
            </a:extLst>
          </p:cNvPr>
          <p:cNvSpPr txBox="1"/>
          <p:nvPr/>
        </p:nvSpPr>
        <p:spPr>
          <a:xfrm>
            <a:off x="1725654" y="3437467"/>
            <a:ext cx="736382" cy="461665"/>
          </a:xfrm>
          <a:prstGeom prst="rect">
            <a:avLst/>
          </a:prstGeom>
          <a:noFill/>
          <a:ln>
            <a:noFill/>
          </a:ln>
        </p:spPr>
        <p:txBody>
          <a:bodyPr wrap="square" rtlCol="0">
            <a:spAutoFit/>
          </a:bodyPr>
          <a:lstStyle/>
          <a:p>
            <a:r>
              <a:rPr lang="en-US" sz="2400" dirty="0">
                <a:latin typeface="Monaco" pitchFamily="2" charset="77"/>
              </a:rPr>
              <a:t>AND</a:t>
            </a:r>
          </a:p>
        </p:txBody>
      </p:sp>
      <p:sp>
        <p:nvSpPr>
          <p:cNvPr id="13" name="TextBox 12">
            <a:extLst>
              <a:ext uri="{FF2B5EF4-FFF2-40B4-BE49-F238E27FC236}">
                <a16:creationId xmlns:a16="http://schemas.microsoft.com/office/drawing/2014/main" id="{172B4624-E87B-88A3-6A66-5FF45DCF8920}"/>
              </a:ext>
            </a:extLst>
          </p:cNvPr>
          <p:cNvSpPr txBox="1"/>
          <p:nvPr/>
        </p:nvSpPr>
        <p:spPr>
          <a:xfrm>
            <a:off x="5534420" y="3437467"/>
            <a:ext cx="736382" cy="461665"/>
          </a:xfrm>
          <a:prstGeom prst="rect">
            <a:avLst/>
          </a:prstGeom>
          <a:noFill/>
          <a:ln>
            <a:noFill/>
          </a:ln>
        </p:spPr>
        <p:txBody>
          <a:bodyPr wrap="square" rtlCol="0">
            <a:spAutoFit/>
          </a:bodyPr>
          <a:lstStyle/>
          <a:p>
            <a:r>
              <a:rPr lang="en-US" sz="2400" dirty="0">
                <a:latin typeface="Monaco" pitchFamily="2" charset="77"/>
              </a:rPr>
              <a:t>OR</a:t>
            </a:r>
          </a:p>
        </p:txBody>
      </p:sp>
      <p:sp>
        <p:nvSpPr>
          <p:cNvPr id="14" name="TextBox 13">
            <a:extLst>
              <a:ext uri="{FF2B5EF4-FFF2-40B4-BE49-F238E27FC236}">
                <a16:creationId xmlns:a16="http://schemas.microsoft.com/office/drawing/2014/main" id="{87BC4304-88BA-FF8C-2ABD-2268B0AC5BF1}"/>
              </a:ext>
            </a:extLst>
          </p:cNvPr>
          <p:cNvSpPr txBox="1"/>
          <p:nvPr/>
        </p:nvSpPr>
        <p:spPr>
          <a:xfrm>
            <a:off x="8812036" y="3437467"/>
            <a:ext cx="736382" cy="461665"/>
          </a:xfrm>
          <a:prstGeom prst="rect">
            <a:avLst/>
          </a:prstGeom>
          <a:noFill/>
          <a:ln>
            <a:noFill/>
          </a:ln>
        </p:spPr>
        <p:txBody>
          <a:bodyPr wrap="square" rtlCol="0">
            <a:spAutoFit/>
          </a:bodyPr>
          <a:lstStyle/>
          <a:p>
            <a:r>
              <a:rPr lang="en-US" sz="2400" dirty="0">
                <a:latin typeface="Monaco" pitchFamily="2" charset="77"/>
              </a:rPr>
              <a:t>NOT</a:t>
            </a:r>
          </a:p>
        </p:txBody>
      </p:sp>
      <p:pic>
        <p:nvPicPr>
          <p:cNvPr id="22530" name="Picture 2" descr="NOT truth table">
            <a:extLst>
              <a:ext uri="{FF2B5EF4-FFF2-40B4-BE49-F238E27FC236}">
                <a16:creationId xmlns:a16="http://schemas.microsoft.com/office/drawing/2014/main" id="{EB74CEAC-B4B7-9907-D803-18EAA43E94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57" t="36567" r="28764" b="21259"/>
          <a:stretch>
            <a:fillRect/>
          </a:stretch>
        </p:blipFill>
        <p:spPr bwMode="auto">
          <a:xfrm>
            <a:off x="8692643" y="2197636"/>
            <a:ext cx="987299" cy="70477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0C9D2A2C-037E-45E6-AA3F-2EB04903062E}"/>
              </a:ext>
            </a:extLst>
          </p:cNvPr>
          <p:cNvSpPr/>
          <p:nvPr/>
        </p:nvSpPr>
        <p:spPr>
          <a:xfrm>
            <a:off x="8759257" y="1905524"/>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28" name="Rectangle 27">
            <a:extLst>
              <a:ext uri="{FF2B5EF4-FFF2-40B4-BE49-F238E27FC236}">
                <a16:creationId xmlns:a16="http://schemas.microsoft.com/office/drawing/2014/main" id="{7E0E3737-BE08-F3B3-1B22-947B8E2D8B02}"/>
              </a:ext>
            </a:extLst>
          </p:cNvPr>
          <p:cNvSpPr/>
          <p:nvPr/>
        </p:nvSpPr>
        <p:spPr>
          <a:xfrm>
            <a:off x="9218356" y="1905523"/>
            <a:ext cx="444805" cy="2921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!X</a:t>
            </a:r>
          </a:p>
        </p:txBody>
      </p:sp>
      <p:sp>
        <p:nvSpPr>
          <p:cNvPr id="33" name="TextBox 32">
            <a:extLst>
              <a:ext uri="{FF2B5EF4-FFF2-40B4-BE49-F238E27FC236}">
                <a16:creationId xmlns:a16="http://schemas.microsoft.com/office/drawing/2014/main" id="{C965AD6F-EB17-EB1C-A0E7-82EA296BE87C}"/>
              </a:ext>
            </a:extLst>
          </p:cNvPr>
          <p:cNvSpPr txBox="1"/>
          <p:nvPr/>
        </p:nvSpPr>
        <p:spPr>
          <a:xfrm>
            <a:off x="8048511" y="1260162"/>
            <a:ext cx="2992022" cy="830997"/>
          </a:xfrm>
          <a:prstGeom prst="rect">
            <a:avLst/>
          </a:prstGeom>
          <a:noFill/>
        </p:spPr>
        <p:txBody>
          <a:bodyPr wrap="square">
            <a:spAutoFit/>
          </a:bodyPr>
          <a:lstStyle/>
          <a:p>
            <a:r>
              <a:rPr lang="en-US" sz="1600" b="1" dirty="0"/>
              <a:t>condition must be NOT TRUE</a:t>
            </a:r>
          </a:p>
          <a:p>
            <a:r>
              <a:rPr lang="en-US" sz="1600" b="1" dirty="0"/>
              <a:t>= condition must be FALSE</a:t>
            </a:r>
            <a:endParaRPr lang="en-US" sz="1600" dirty="0"/>
          </a:p>
          <a:p>
            <a:endParaRPr lang="en-US" sz="1600" dirty="0"/>
          </a:p>
        </p:txBody>
      </p:sp>
    </p:spTree>
    <p:extLst>
      <p:ext uri="{BB962C8B-B14F-4D97-AF65-F5344CB8AC3E}">
        <p14:creationId xmlns:p14="http://schemas.microsoft.com/office/powerpoint/2010/main" val="2356785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04E27-AEA4-2D8D-D804-A7CDE84B3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EA7B1-CE1D-4E6F-5B3C-398AB16CD299}"/>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Hold your horses – there is some terrain to be covered…</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06AD52E6-4399-A67D-6A94-44640FD0D638}"/>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D44FB35A-7199-8029-C957-0683AA05B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D756B35C-82B1-06D0-6226-3C3ECB61D024}"/>
              </a:ext>
            </a:extLst>
          </p:cNvPr>
          <p:cNvSpPr txBox="1"/>
          <p:nvPr/>
        </p:nvSpPr>
        <p:spPr>
          <a:xfrm>
            <a:off x="1756918" y="22944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612DA573-33C7-4117-39D2-4DF8BD61E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BF3CD2FC-6C5C-314C-7848-FF1474405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ADD93FCA-1B1F-297B-96C3-2FC68B381F88}"/>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F44FF6A-93CA-98A8-2469-589B3B299836}"/>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E89E0B1F-CF2B-958B-1F2E-29C38B6C14AA}"/>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4A4FA1-17EF-C19B-E71D-6B60D25341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319" y="2593472"/>
            <a:ext cx="914400" cy="914400"/>
          </a:xfrm>
          <a:prstGeom prst="rect">
            <a:avLst/>
          </a:prstGeom>
        </p:spPr>
      </p:pic>
    </p:spTree>
    <p:extLst>
      <p:ext uri="{BB962C8B-B14F-4D97-AF65-F5344CB8AC3E}">
        <p14:creationId xmlns:p14="http://schemas.microsoft.com/office/powerpoint/2010/main" val="157042932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7D0CE-8A17-57B3-ED2A-704BD02FF85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8898971-DC1A-0DAA-24F4-77AC2A61689A}"/>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2C1CFFE5-F048-942B-CA7A-0117749009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BDF7F95-EB79-6C9B-37A1-B7FB57B0FB8D}"/>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5B5862A6-61DB-BBB0-144F-9A2BC914F59A}"/>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332F82D4-05B4-1D8D-71E5-6EE90814A418}"/>
              </a:ext>
            </a:extLst>
          </p:cNvPr>
          <p:cNvSpPr txBox="1"/>
          <p:nvPr/>
        </p:nvSpPr>
        <p:spPr>
          <a:xfrm>
            <a:off x="2728881" y="1477038"/>
            <a:ext cx="7431119" cy="3046988"/>
          </a:xfrm>
          <a:prstGeom prst="rect">
            <a:avLst/>
          </a:prstGeom>
          <a:noFill/>
        </p:spPr>
        <p:txBody>
          <a:bodyPr wrap="square" rtlCol="0">
            <a:spAutoFit/>
          </a:bodyPr>
          <a:lstStyle/>
          <a:p>
            <a:r>
              <a:rPr lang="en-US" sz="1600" b="1" dirty="0">
                <a:solidFill>
                  <a:srgbClr val="00B050"/>
                </a:solidFill>
                <a:latin typeface="Monaco" pitchFamily="2" charset="77"/>
              </a:rPr>
              <a:t># evaluate the following in the R console (or predict)</a:t>
            </a:r>
          </a:p>
          <a:p>
            <a:endParaRPr lang="en-US" sz="2200" b="1" dirty="0">
              <a:solidFill>
                <a:schemeClr val="accent1">
                  <a:lumMod val="50000"/>
                  <a:lumOff val="50000"/>
                </a:schemeClr>
              </a:solidFill>
              <a:latin typeface="Monaco" pitchFamily="2" charset="77"/>
            </a:endParaRP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FALSE</a:t>
            </a:r>
          </a:p>
          <a:p>
            <a:r>
              <a:rPr lang="en-US" sz="2200" b="1" dirty="0">
                <a:solidFill>
                  <a:schemeClr val="accent1">
                    <a:lumMod val="50000"/>
                    <a:lumOff val="50000"/>
                  </a:schemeClr>
                </a:solidFill>
                <a:latin typeface="Monaco" pitchFamily="2" charset="77"/>
              </a:rPr>
              <a:t>TRUE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TRUE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a:p>
            <a:r>
              <a:rPr lang="en-US" sz="2200" b="1" dirty="0">
                <a:latin typeface="Monaco" pitchFamily="2" charset="77"/>
              </a:rPr>
              <a:t>!</a:t>
            </a:r>
            <a:r>
              <a:rPr lang="en-US" sz="2200" b="1" dirty="0">
                <a:solidFill>
                  <a:schemeClr val="accent1">
                    <a:lumMod val="50000"/>
                    <a:lumOff val="50000"/>
                  </a:schemeClr>
                </a:solidFill>
                <a:latin typeface="Monaco" pitchFamily="2" charset="77"/>
              </a:rPr>
              <a:t>FALSE</a:t>
            </a:r>
            <a:r>
              <a:rPr lang="en-US" sz="2200" b="1" dirty="0">
                <a:latin typeface="Monaco" pitchFamily="2" charset="77"/>
              </a:rPr>
              <a:t> &amp; </a:t>
            </a:r>
            <a:r>
              <a:rPr lang="en-US" sz="2200" b="1" dirty="0">
                <a:solidFill>
                  <a:schemeClr val="accent1">
                    <a:lumMod val="50000"/>
                    <a:lumOff val="50000"/>
                  </a:schemeClr>
                </a:solidFill>
                <a:latin typeface="Monaco" pitchFamily="2" charset="77"/>
              </a:rPr>
              <a:t>TRUE</a:t>
            </a:r>
          </a:p>
          <a:p>
            <a:r>
              <a:rPr lang="en-US" sz="2200" b="1" dirty="0">
                <a:solidFill>
                  <a:schemeClr val="accent1">
                    <a:lumMod val="50000"/>
                    <a:lumOff val="50000"/>
                  </a:schemeClr>
                </a:solidFill>
                <a:latin typeface="Monaco" pitchFamily="2" charset="77"/>
              </a:rPr>
              <a:t>FALSE </a:t>
            </a:r>
            <a:r>
              <a:rPr lang="en-US" sz="2200" b="1" dirty="0">
                <a:latin typeface="Monaco" pitchFamily="2" charset="77"/>
              </a:rPr>
              <a:t>| !</a:t>
            </a:r>
            <a:r>
              <a:rPr lang="en-US" sz="2200" b="1" dirty="0">
                <a:solidFill>
                  <a:schemeClr val="accent1">
                    <a:lumMod val="50000"/>
                    <a:lumOff val="50000"/>
                  </a:schemeClr>
                </a:solidFill>
                <a:latin typeface="Monaco" pitchFamily="2" charset="77"/>
              </a:rPr>
              <a:t>FALSE</a:t>
            </a:r>
            <a:r>
              <a:rPr lang="en-US" sz="2200" b="1" dirty="0">
                <a:latin typeface="Monaco" pitchFamily="2" charset="77"/>
              </a:rPr>
              <a:t> | </a:t>
            </a:r>
            <a:r>
              <a:rPr lang="en-US" sz="2200" b="1" dirty="0">
                <a:solidFill>
                  <a:schemeClr val="accent1">
                    <a:lumMod val="50000"/>
                    <a:lumOff val="50000"/>
                  </a:schemeClr>
                </a:solidFill>
                <a:latin typeface="Monaco" pitchFamily="2" charset="77"/>
              </a:rPr>
              <a:t>TRUE</a:t>
            </a:r>
          </a:p>
        </p:txBody>
      </p:sp>
      <p:sp>
        <p:nvSpPr>
          <p:cNvPr id="2" name="TextBox 1">
            <a:extLst>
              <a:ext uri="{FF2B5EF4-FFF2-40B4-BE49-F238E27FC236}">
                <a16:creationId xmlns:a16="http://schemas.microsoft.com/office/drawing/2014/main" id="{41E0F194-85FE-5F52-37E2-DDB7E5AD76C0}"/>
              </a:ext>
            </a:extLst>
          </p:cNvPr>
          <p:cNvSpPr txBox="1"/>
          <p:nvPr/>
        </p:nvSpPr>
        <p:spPr>
          <a:xfrm>
            <a:off x="2887132" y="4955272"/>
            <a:ext cx="6697133" cy="646331"/>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Work out the individual expressions to TRUE or FALSE first, </a:t>
            </a:r>
          </a:p>
          <a:p>
            <a:r>
              <a:rPr lang="en-US" b="1" dirty="0">
                <a:solidFill>
                  <a:srgbClr val="C00000"/>
                </a:solidFill>
              </a:rPr>
              <a:t>then compute the answer according to the Boolean logic tables</a:t>
            </a:r>
            <a:endParaRPr lang="en-US" sz="1400" dirty="0">
              <a:latin typeface="Monaco" pitchFamily="2" charset="77"/>
            </a:endParaRPr>
          </a:p>
        </p:txBody>
      </p:sp>
      <p:pic>
        <p:nvPicPr>
          <p:cNvPr id="6" name="Picture 2" descr="Free Vectors | Hint icon light bulb">
            <a:extLst>
              <a:ext uri="{FF2B5EF4-FFF2-40B4-BE49-F238E27FC236}">
                <a16:creationId xmlns:a16="http://schemas.microsoft.com/office/drawing/2014/main" id="{19D568A4-08F3-5216-CE05-692158C90B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77" t="6187" r="22022" b="7513"/>
          <a:stretch>
            <a:fillRect/>
          </a:stretch>
        </p:blipFill>
        <p:spPr bwMode="auto">
          <a:xfrm>
            <a:off x="1803400" y="4683661"/>
            <a:ext cx="997269" cy="1189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6554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60C23-9E3B-E7D0-2E1A-DE44243F2E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87E53A-22A4-0D74-97A3-BF3ED11CD928}"/>
              </a:ext>
            </a:extLst>
          </p:cNvPr>
          <p:cNvSpPr txBox="1"/>
          <p:nvPr/>
        </p:nvSpPr>
        <p:spPr>
          <a:xfrm>
            <a:off x="3131640" y="2778156"/>
            <a:ext cx="5158117" cy="1200329"/>
          </a:xfrm>
          <a:prstGeom prst="rect">
            <a:avLst/>
          </a:prstGeom>
          <a:noFill/>
        </p:spPr>
        <p:txBody>
          <a:bodyPr wrap="square" rtlCol="0">
            <a:spAutoFit/>
          </a:bodyPr>
          <a:lstStyle/>
          <a:p>
            <a:r>
              <a:rPr lang="en-US" sz="7200" b="1" dirty="0">
                <a:solidFill>
                  <a:schemeClr val="accent3"/>
                </a:solidFill>
              </a:rPr>
              <a:t>{</a:t>
            </a:r>
            <a:r>
              <a:rPr lang="en-US" sz="5000" b="1" dirty="0">
                <a:solidFill>
                  <a:schemeClr val="accent3"/>
                </a:solidFill>
                <a:latin typeface="Monaco" pitchFamily="2" charset="77"/>
              </a:rPr>
              <a:t>CODE SPRINT</a:t>
            </a:r>
            <a:r>
              <a:rPr lang="en-US" sz="7200" b="1" dirty="0">
                <a:solidFill>
                  <a:schemeClr val="accent3"/>
                </a:solidFill>
              </a:rPr>
              <a:t>}</a:t>
            </a:r>
          </a:p>
        </p:txBody>
      </p:sp>
      <p:sp>
        <p:nvSpPr>
          <p:cNvPr id="4" name="TextBox 3">
            <a:extLst>
              <a:ext uri="{FF2B5EF4-FFF2-40B4-BE49-F238E27FC236}">
                <a16:creationId xmlns:a16="http://schemas.microsoft.com/office/drawing/2014/main" id="{DBA7815E-4124-241A-7F01-C2F3FF10966D}"/>
              </a:ext>
            </a:extLst>
          </p:cNvPr>
          <p:cNvSpPr txBox="1"/>
          <p:nvPr/>
        </p:nvSpPr>
        <p:spPr>
          <a:xfrm>
            <a:off x="2552656" y="1553543"/>
            <a:ext cx="6768472" cy="954107"/>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chemeClr val="accent3"/>
                </a:solidFill>
                <a:latin typeface="American Typewriter" panose="02090604020004020304" pitchFamily="18" charset="77"/>
                <a:cs typeface="Calibri" panose="020F0502020204030204" pitchFamily="34" charset="0"/>
              </a:rPr>
              <a:t>CODE_SPRINT_data_analysis.md</a:t>
            </a:r>
            <a:endParaRPr lang="en-US" sz="2800" dirty="0">
              <a:solidFill>
                <a:schemeClr val="accent3"/>
              </a:solidFill>
              <a:latin typeface="American Typewriter" panose="02090604020004020304" pitchFamily="18" charset="77"/>
              <a:cs typeface="Calibri" panose="020F0502020204030204" pitchFamily="34" charset="0"/>
            </a:endParaRPr>
          </a:p>
        </p:txBody>
      </p:sp>
      <p:pic>
        <p:nvPicPr>
          <p:cNvPr id="4098" name="Picture 2" descr="IOOS Code Sprint | The IOOS Code Sprint is a multi-day hackathon style  event, organised by the Integrated Ocean Observing System (IOOS) Office and  IOOS Regional Associations (RA). Over the course of">
            <a:extLst>
              <a:ext uri="{FF2B5EF4-FFF2-40B4-BE49-F238E27FC236}">
                <a16:creationId xmlns:a16="http://schemas.microsoft.com/office/drawing/2014/main" id="{D51F8791-8718-D4A3-291D-7F4F286D7B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25"/>
          <a:stretch>
            <a:fillRect/>
          </a:stretch>
        </p:blipFill>
        <p:spPr bwMode="auto">
          <a:xfrm>
            <a:off x="4645359" y="4169365"/>
            <a:ext cx="1909553"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8612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67DF1-878E-4961-F94A-5C64A0CDC2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EC31363-EA80-933F-EBBC-99A07AB33E00}"/>
              </a:ext>
            </a:extLst>
          </p:cNvPr>
          <p:cNvSpPr txBox="1"/>
          <p:nvPr/>
        </p:nvSpPr>
        <p:spPr>
          <a:xfrm>
            <a:off x="3131640" y="2778156"/>
            <a:ext cx="5158117" cy="1200329"/>
          </a:xfrm>
          <a:prstGeom prst="rect">
            <a:avLst/>
          </a:prstGeom>
          <a:noFill/>
        </p:spPr>
        <p:txBody>
          <a:bodyPr wrap="square" rtlCol="0">
            <a:spAutoFit/>
          </a:bodyPr>
          <a:lstStyle/>
          <a:p>
            <a:r>
              <a:rPr lang="en-US" sz="7200" b="1" dirty="0">
                <a:solidFill>
                  <a:schemeClr val="accent3"/>
                </a:solidFill>
              </a:rPr>
              <a:t>{</a:t>
            </a:r>
            <a:r>
              <a:rPr lang="en-US" sz="5000" b="1" dirty="0">
                <a:solidFill>
                  <a:schemeClr val="accent3"/>
                </a:solidFill>
                <a:latin typeface="Monaco" pitchFamily="2" charset="77"/>
              </a:rPr>
              <a:t>CODE SPRINT</a:t>
            </a:r>
            <a:r>
              <a:rPr lang="en-US" sz="7200" b="1" dirty="0">
                <a:solidFill>
                  <a:schemeClr val="accent3"/>
                </a:solidFill>
              </a:rPr>
              <a:t>}</a:t>
            </a:r>
          </a:p>
        </p:txBody>
      </p:sp>
      <p:sp>
        <p:nvSpPr>
          <p:cNvPr id="4" name="TextBox 3">
            <a:extLst>
              <a:ext uri="{FF2B5EF4-FFF2-40B4-BE49-F238E27FC236}">
                <a16:creationId xmlns:a16="http://schemas.microsoft.com/office/drawing/2014/main" id="{78E08AB4-3785-964D-669B-70F7F328D03E}"/>
              </a:ext>
            </a:extLst>
          </p:cNvPr>
          <p:cNvSpPr txBox="1"/>
          <p:nvPr/>
        </p:nvSpPr>
        <p:spPr>
          <a:xfrm>
            <a:off x="2552656" y="1553543"/>
            <a:ext cx="6768472" cy="954107"/>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chemeClr val="accent3"/>
                </a:solidFill>
                <a:latin typeface="American Typewriter" panose="02090604020004020304" pitchFamily="18" charset="77"/>
                <a:cs typeface="Calibri" panose="020F0502020204030204" pitchFamily="34" charset="0"/>
              </a:rPr>
              <a:t>CODE_SPRINT_data_viz.md</a:t>
            </a:r>
            <a:endParaRPr lang="en-US" sz="2800" dirty="0">
              <a:solidFill>
                <a:schemeClr val="accent3"/>
              </a:solidFill>
              <a:latin typeface="American Typewriter" panose="02090604020004020304" pitchFamily="18" charset="77"/>
              <a:cs typeface="Calibri" panose="020F0502020204030204" pitchFamily="34" charset="0"/>
            </a:endParaRPr>
          </a:p>
        </p:txBody>
      </p:sp>
      <p:pic>
        <p:nvPicPr>
          <p:cNvPr id="4098" name="Picture 2" descr="IOOS Code Sprint | The IOOS Code Sprint is a multi-day hackathon style  event, organised by the Integrated Ocean Observing System (IOOS) Office and  IOOS Regional Associations (RA). Over the course of">
            <a:extLst>
              <a:ext uri="{FF2B5EF4-FFF2-40B4-BE49-F238E27FC236}">
                <a16:creationId xmlns:a16="http://schemas.microsoft.com/office/drawing/2014/main" id="{D03742C2-D7F3-E6BD-67C1-5262B9528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25"/>
          <a:stretch>
            <a:fillRect/>
          </a:stretch>
        </p:blipFill>
        <p:spPr bwMode="auto">
          <a:xfrm>
            <a:off x="4645359" y="4169365"/>
            <a:ext cx="1909553"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9756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85F08-90EF-5FC6-C673-F75B02A96D1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D781E5-6BCD-90F5-7036-0C68DBC1BAC0}"/>
              </a:ext>
            </a:extLst>
          </p:cNvPr>
          <p:cNvSpPr txBox="1"/>
          <p:nvPr/>
        </p:nvSpPr>
        <p:spPr>
          <a:xfrm>
            <a:off x="3131640" y="2778156"/>
            <a:ext cx="5158117" cy="1200329"/>
          </a:xfrm>
          <a:prstGeom prst="rect">
            <a:avLst/>
          </a:prstGeom>
          <a:noFill/>
        </p:spPr>
        <p:txBody>
          <a:bodyPr wrap="square" rtlCol="0">
            <a:spAutoFit/>
          </a:bodyPr>
          <a:lstStyle/>
          <a:p>
            <a:r>
              <a:rPr lang="en-US" sz="7200" b="1" dirty="0">
                <a:solidFill>
                  <a:schemeClr val="accent3"/>
                </a:solidFill>
              </a:rPr>
              <a:t>{</a:t>
            </a:r>
            <a:r>
              <a:rPr lang="en-US" sz="5000" b="1" dirty="0">
                <a:solidFill>
                  <a:schemeClr val="accent3"/>
                </a:solidFill>
                <a:latin typeface="Monaco" pitchFamily="2" charset="77"/>
              </a:rPr>
              <a:t>CODE SPRINT</a:t>
            </a:r>
            <a:r>
              <a:rPr lang="en-US" sz="7200" b="1" dirty="0">
                <a:solidFill>
                  <a:schemeClr val="accent3"/>
                </a:solidFill>
              </a:rPr>
              <a:t>}</a:t>
            </a:r>
          </a:p>
        </p:txBody>
      </p:sp>
      <p:sp>
        <p:nvSpPr>
          <p:cNvPr id="4" name="TextBox 3">
            <a:extLst>
              <a:ext uri="{FF2B5EF4-FFF2-40B4-BE49-F238E27FC236}">
                <a16:creationId xmlns:a16="http://schemas.microsoft.com/office/drawing/2014/main" id="{C637E411-97D7-8D30-46A4-C931A0C0D9F6}"/>
              </a:ext>
            </a:extLst>
          </p:cNvPr>
          <p:cNvSpPr txBox="1"/>
          <p:nvPr/>
        </p:nvSpPr>
        <p:spPr>
          <a:xfrm>
            <a:off x="2552656" y="1553543"/>
            <a:ext cx="6768472" cy="954107"/>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chemeClr val="accent3"/>
                </a:solidFill>
                <a:latin typeface="American Typewriter" panose="02090604020004020304" pitchFamily="18" charset="77"/>
                <a:cs typeface="Calibri" panose="020F0502020204030204" pitchFamily="34" charset="0"/>
              </a:rPr>
              <a:t>CODE_SPRINT_statistics.md</a:t>
            </a:r>
            <a:endParaRPr lang="en-US" sz="2800" dirty="0">
              <a:solidFill>
                <a:schemeClr val="accent3"/>
              </a:solidFill>
              <a:latin typeface="American Typewriter" panose="02090604020004020304" pitchFamily="18" charset="77"/>
              <a:cs typeface="Calibri" panose="020F0502020204030204" pitchFamily="34" charset="0"/>
            </a:endParaRPr>
          </a:p>
        </p:txBody>
      </p:sp>
      <p:pic>
        <p:nvPicPr>
          <p:cNvPr id="4098" name="Picture 2" descr="IOOS Code Sprint | The IOOS Code Sprint is a multi-day hackathon style  event, organised by the Integrated Ocean Observing System (IOOS) Office and  IOOS Regional Associations (RA). Over the course of">
            <a:extLst>
              <a:ext uri="{FF2B5EF4-FFF2-40B4-BE49-F238E27FC236}">
                <a16:creationId xmlns:a16="http://schemas.microsoft.com/office/drawing/2014/main" id="{9659EE26-ADD1-C669-E316-CE7F60CFB9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25"/>
          <a:stretch>
            <a:fillRect/>
          </a:stretch>
        </p:blipFill>
        <p:spPr bwMode="auto">
          <a:xfrm>
            <a:off x="4645359" y="4169365"/>
            <a:ext cx="1909553" cy="1200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8143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FEC1F85-8652-6669-A49D-05BFCFDF0C92}"/>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4000" dirty="0">
                <a:solidFill>
                  <a:srgbClr val="FFFFFF"/>
                </a:solidFill>
              </a:rPr>
              <a:t>Feedback survey</a:t>
            </a:r>
          </a:p>
        </p:txBody>
      </p:sp>
    </p:spTree>
    <p:extLst>
      <p:ext uri="{BB962C8B-B14F-4D97-AF65-F5344CB8AC3E}">
        <p14:creationId xmlns:p14="http://schemas.microsoft.com/office/powerpoint/2010/main" val="3856738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ed sign with white text&#10;&#10;Description automatically generated">
            <a:extLst>
              <a:ext uri="{FF2B5EF4-FFF2-40B4-BE49-F238E27FC236}">
                <a16:creationId xmlns:a16="http://schemas.microsoft.com/office/drawing/2014/main" id="{B5D567DD-80ED-144F-010B-E84D601FA285}"/>
              </a:ext>
            </a:extLst>
          </p:cNvPr>
          <p:cNvPicPr>
            <a:picLocks noChangeAspect="1"/>
          </p:cNvPicPr>
          <p:nvPr/>
        </p:nvPicPr>
        <p:blipFill>
          <a:blip r:embed="rId2"/>
          <a:stretch>
            <a:fillRect/>
          </a:stretch>
        </p:blipFill>
        <p:spPr>
          <a:xfrm>
            <a:off x="385983" y="914614"/>
            <a:ext cx="3502871" cy="5247747"/>
          </a:xfrm>
          <a:prstGeom prst="rect">
            <a:avLst/>
          </a:prstGeom>
        </p:spPr>
      </p:pic>
      <p:sp>
        <p:nvSpPr>
          <p:cNvPr id="4" name="Content Placeholder 2">
            <a:extLst>
              <a:ext uri="{FF2B5EF4-FFF2-40B4-BE49-F238E27FC236}">
                <a16:creationId xmlns:a16="http://schemas.microsoft.com/office/drawing/2014/main" id="{8AD55F5D-4E9C-37A2-79B1-49B6EDC45A18}"/>
              </a:ext>
            </a:extLst>
          </p:cNvPr>
          <p:cNvSpPr txBox="1">
            <a:spLocks/>
          </p:cNvSpPr>
          <p:nvPr/>
        </p:nvSpPr>
        <p:spPr>
          <a:xfrm>
            <a:off x="4935519" y="2489558"/>
            <a:ext cx="7010022" cy="3581400"/>
          </a:xfrm>
          <a:prstGeom prst="rect">
            <a:avLst/>
          </a:prstGeom>
        </p:spPr>
        <p:txBody>
          <a:bodyPr vert="horz" lIns="91440" tIns="45720" rIns="91440" bIns="45720" rtlCol="0" anchor="t">
            <a:normAutofit fontScale="925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We're going to cover a lot. Learning to program takes time and can be hard at first.</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i="1" dirty="0">
                <a:latin typeface="Arial" panose="020B0604020202020204" pitchFamily="34" charset="0"/>
                <a:cs typeface="Arial" panose="020B0604020202020204" pitchFamily="34" charset="0"/>
              </a:rPr>
              <a:t>It's okay if you don't understand or remember everything</a:t>
            </a:r>
            <a:r>
              <a:rPr lang="en-US" sz="2500" dirty="0">
                <a:latin typeface="Arial" panose="020B0604020202020204" pitchFamily="34" charset="0"/>
                <a:cs typeface="Arial" panose="020B0604020202020204" pitchFamily="34" charset="0"/>
              </a:rPr>
              <a:t>. As you code, you'll get better and more comfortable.</a:t>
            </a:r>
          </a:p>
          <a:p>
            <a:pPr marL="0" indent="0">
              <a:buFont typeface="Wingdings 2" panose="05020102010507070707" pitchFamily="18" charset="2"/>
              <a:buNone/>
            </a:pPr>
            <a:endParaRPr lang="en-US" sz="2500" dirty="0">
              <a:latin typeface="Arial" panose="020B0604020202020204" pitchFamily="34" charset="0"/>
              <a:cs typeface="Arial" panose="020B0604020202020204" pitchFamily="34" charset="0"/>
            </a:endParaRPr>
          </a:p>
          <a:p>
            <a:pPr marL="0" indent="0">
              <a:buFont typeface="Wingdings 2" panose="05020102010507070707" pitchFamily="18" charset="2"/>
              <a:buNone/>
            </a:pPr>
            <a:r>
              <a:rPr lang="en-US" sz="2500" dirty="0">
                <a:latin typeface="Arial" panose="020B0604020202020204" pitchFamily="34" charset="0"/>
                <a:cs typeface="Arial" panose="020B0604020202020204" pitchFamily="34" charset="0"/>
              </a:rPr>
              <a:t>Try to have fun during this workshop and </a:t>
            </a:r>
            <a:r>
              <a:rPr lang="en-US" sz="2500" i="1" dirty="0">
                <a:latin typeface="Arial" panose="020B0604020202020204" pitchFamily="34" charset="0"/>
                <a:cs typeface="Arial" panose="020B0604020202020204" pitchFamily="34" charset="0"/>
              </a:rPr>
              <a:t>don't be afraid to play around with code</a:t>
            </a:r>
            <a:r>
              <a:rPr lang="en-US" sz="2500" dirty="0">
                <a:latin typeface="Arial" panose="020B0604020202020204" pitchFamily="34" charset="0"/>
                <a:cs typeface="Arial" panose="020B0604020202020204" pitchFamily="34" charset="0"/>
              </a:rPr>
              <a:t>!</a:t>
            </a:r>
          </a:p>
        </p:txBody>
      </p:sp>
      <p:sp>
        <p:nvSpPr>
          <p:cNvPr id="5" name="Title 1">
            <a:extLst>
              <a:ext uri="{FF2B5EF4-FFF2-40B4-BE49-F238E27FC236}">
                <a16:creationId xmlns:a16="http://schemas.microsoft.com/office/drawing/2014/main" id="{0C5AFAC8-E735-D645-0DD0-9731DE7C8088}"/>
              </a:ext>
            </a:extLst>
          </p:cNvPr>
          <p:cNvSpPr txBox="1">
            <a:spLocks/>
          </p:cNvSpPr>
          <p:nvPr/>
        </p:nvSpPr>
        <p:spPr>
          <a:xfrm>
            <a:off x="5159078" y="1837384"/>
            <a:ext cx="6562905" cy="555859"/>
          </a:xfrm>
          <a:prstGeom prst="rect">
            <a:avLst/>
          </a:prstGeom>
        </p:spPr>
        <p:txBody>
          <a:bodyP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Don't worry—we're all learning!</a:t>
            </a:r>
          </a:p>
        </p:txBody>
      </p:sp>
      <p:pic>
        <p:nvPicPr>
          <p:cNvPr id="1028" name="Picture 4" descr="Cat Programmer Stickers for Sale | Redbubble">
            <a:extLst>
              <a:ext uri="{FF2B5EF4-FFF2-40B4-BE49-F238E27FC236}">
                <a16:creationId xmlns:a16="http://schemas.microsoft.com/office/drawing/2014/main" id="{A4586F4C-6D4D-AAC8-23A2-812128702D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886" y="695639"/>
            <a:ext cx="1818373" cy="18183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9D3BFC89-66C7-DE47-8B32-F0DEA0077017}"/>
              </a:ext>
            </a:extLst>
          </p:cNvPr>
          <p:cNvSpPr txBox="1">
            <a:spLocks/>
          </p:cNvSpPr>
          <p:nvPr/>
        </p:nvSpPr>
        <p:spPr>
          <a:xfrm>
            <a:off x="5328249" y="561144"/>
            <a:ext cx="4764657" cy="1179925"/>
          </a:xfrm>
          <a:prstGeom prst="rect">
            <a:avLst/>
          </a:prstGeom>
        </p:spPr>
        <p:txBody>
          <a:bodyPr>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400" i="1" dirty="0">
                <a:solidFill>
                  <a:srgbClr val="0070C0"/>
                </a:solidFill>
              </a:rPr>
              <a:t>ASK QUESTIONS!</a:t>
            </a:r>
          </a:p>
          <a:p>
            <a:pPr algn="ctr"/>
            <a:r>
              <a:rPr lang="en-US" sz="3400" i="1" dirty="0">
                <a:solidFill>
                  <a:srgbClr val="0070C0"/>
                </a:solidFill>
              </a:rPr>
              <a:t>ASK FOR a USE CASE</a:t>
            </a:r>
          </a:p>
        </p:txBody>
      </p:sp>
    </p:spTree>
    <p:extLst>
      <p:ext uri="{BB962C8B-B14F-4D97-AF65-F5344CB8AC3E}">
        <p14:creationId xmlns:p14="http://schemas.microsoft.com/office/powerpoint/2010/main" val="235134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783296" y="1145479"/>
            <a:ext cx="8538036" cy="5571067"/>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3324725"/>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2056" name="Picture 8" descr="R programming language R logo&quot; Sticker for Sale by Birdhead | Redbubble">
            <a:extLst>
              <a:ext uri="{FF2B5EF4-FFF2-40B4-BE49-F238E27FC236}">
                <a16:creationId xmlns:a16="http://schemas.microsoft.com/office/drawing/2014/main" id="{D6CDF680-D471-10E1-768E-EF97181DF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16" y="2971132"/>
            <a:ext cx="1406236" cy="14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6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3274179" y="3122702"/>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340" y="1178157"/>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560340" y="3523356"/>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3"/>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1028" name="Picture 4">
            <a:extLst>
              <a:ext uri="{FF2B5EF4-FFF2-40B4-BE49-F238E27FC236}">
                <a16:creationId xmlns:a16="http://schemas.microsoft.com/office/drawing/2014/main" id="{82177C8F-4104-0B21-EC0B-CA869E494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60" y="2967692"/>
            <a:ext cx="2630176" cy="92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66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200-2729-3A95-7FEA-851A7E423494}"/>
              </a:ext>
            </a:extLst>
          </p:cNvPr>
          <p:cNvSpPr txBox="1">
            <a:spLocks/>
          </p:cNvSpPr>
          <p:nvPr/>
        </p:nvSpPr>
        <p:spPr>
          <a:xfrm>
            <a:off x="606378" y="661449"/>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797663898"/>
              </p:ext>
            </p:extLst>
          </p:nvPr>
        </p:nvGraphicFramePr>
        <p:xfrm>
          <a:off x="4557259" y="648002"/>
          <a:ext cx="7103507"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073204" y="2419815"/>
            <a:ext cx="3902774" cy="461665"/>
          </a:xfrm>
          <a:prstGeom prst="rect">
            <a:avLst/>
          </a:prstGeom>
          <a:noFill/>
        </p:spPr>
        <p:txBody>
          <a:bodyPr wrap="square" rtlCol="0">
            <a:spAutoFit/>
          </a:bodyPr>
          <a:lstStyle/>
          <a:p>
            <a:r>
              <a:rPr lang="en-US" sz="2400" dirty="0"/>
              <a:t>Northwestern IT</a:t>
            </a:r>
          </a:p>
        </p:txBody>
      </p:sp>
      <p:sp>
        <p:nvSpPr>
          <p:cNvPr id="4" name="Rounded Rectangle 3">
            <a:extLst>
              <a:ext uri="{FF2B5EF4-FFF2-40B4-BE49-F238E27FC236}">
                <a16:creationId xmlns:a16="http://schemas.microsoft.com/office/drawing/2014/main" id="{87E03FFE-884A-FCAD-1045-BCC30EDC96B1}"/>
              </a:ext>
            </a:extLst>
          </p:cNvPr>
          <p:cNvSpPr/>
          <p:nvPr/>
        </p:nvSpPr>
        <p:spPr>
          <a:xfrm>
            <a:off x="4318517" y="3790391"/>
            <a:ext cx="7103507" cy="14072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6" name="Graphic 5" descr="Questions with solid fill">
            <a:extLst>
              <a:ext uri="{FF2B5EF4-FFF2-40B4-BE49-F238E27FC236}">
                <a16:creationId xmlns:a16="http://schemas.microsoft.com/office/drawing/2014/main" id="{D9A539F5-89E2-6E7E-6FCE-839FB71B9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83452" y="4095691"/>
            <a:ext cx="747090" cy="747090"/>
          </a:xfrm>
          <a:prstGeom prst="rect">
            <a:avLst/>
          </a:prstGeom>
        </p:spPr>
      </p:pic>
      <p:sp>
        <p:nvSpPr>
          <p:cNvPr id="7" name="TextBox 6">
            <a:extLst>
              <a:ext uri="{FF2B5EF4-FFF2-40B4-BE49-F238E27FC236}">
                <a16:creationId xmlns:a16="http://schemas.microsoft.com/office/drawing/2014/main" id="{C514FC7D-8F55-7327-1D4D-1DBAC543DA8B}"/>
              </a:ext>
            </a:extLst>
          </p:cNvPr>
          <p:cNvSpPr txBox="1"/>
          <p:nvPr/>
        </p:nvSpPr>
        <p:spPr>
          <a:xfrm>
            <a:off x="5497156" y="4109421"/>
            <a:ext cx="5765734" cy="861774"/>
          </a:xfrm>
          <a:prstGeom prst="rect">
            <a:avLst/>
          </a:prstGeom>
          <a:noFill/>
        </p:spPr>
        <p:txBody>
          <a:bodyPr wrap="square" rtlCol="0">
            <a:spAutoFit/>
          </a:bodyPr>
          <a:lstStyle/>
          <a:p>
            <a:r>
              <a:rPr lang="en-US" sz="2500" dirty="0"/>
              <a:t>Teaching Assistants:		</a:t>
            </a:r>
            <a:r>
              <a:rPr lang="en-US" sz="2500" b="1" dirty="0"/>
              <a:t>Anthony Pulvino</a:t>
            </a:r>
          </a:p>
          <a:p>
            <a:r>
              <a:rPr lang="en-US" sz="2500" b="1" dirty="0"/>
              <a:t>							Jillian Whitton</a:t>
            </a:r>
          </a:p>
        </p:txBody>
      </p:sp>
    </p:spTree>
    <p:extLst>
      <p:ext uri="{BB962C8B-B14F-4D97-AF65-F5344CB8AC3E}">
        <p14:creationId xmlns:p14="http://schemas.microsoft.com/office/powerpoint/2010/main" val="1043474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endParaRPr sz="2800"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3"/>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3"/>
            <a:srcRect l="54295" r="39389" b="89645"/>
            <a:stretch>
              <a:fillRect/>
            </a:stretch>
          </p:blipFill>
          <p:spPr>
            <a:xfrm>
              <a:off x="5801426" y="1863943"/>
              <a:ext cx="268952" cy="235314"/>
            </a:xfrm>
            <a:prstGeom prst="rect">
              <a:avLst/>
            </a:prstGeom>
            <a:ln>
              <a:solidFill>
                <a:schemeClr val="tx1"/>
              </a:solidFill>
            </a:ln>
          </p:spPr>
        </p:pic>
      </p:grp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11321-2316-DC8E-EA1F-266A8BC66A4E}"/>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C80972-D10E-79B1-880C-7AC2DA6C26B3}"/>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4C43C5C4-C1F3-E307-FBAC-B931924D1B54}"/>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79700849-D49F-A0F5-4768-8B007A146C08}"/>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8AA8243D-9990-A11D-45AF-7A29057002FB}"/>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1ADD2923-C539-4E24-6031-A2C1FD2EFAFD}"/>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28063A29-9DDC-F609-657C-70B1175F4747}"/>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D0F11091-81B4-611E-7456-76ED8EB7A8EC}"/>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32215A-9693-CCDC-171A-2DE7FBCFB57F}"/>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E532D79F-2400-9370-AAF5-F05D4C3FD705}"/>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0A6EE2D3-F345-1CCA-4ACE-8610D330A5B4}"/>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6369791-EC18-4E54-0A73-FBAE12B614C7}"/>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3821C50-94C9-8B70-DBA3-BDA4D081E90D}"/>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878D5A5-C812-69B0-26D8-FDEE69B6502E}"/>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83505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err="1">
                <a:solidFill>
                  <a:srgbClr val="7030A0"/>
                </a:solidFill>
                <a:latin typeface="Monaco" pitchFamily="2" charset="77"/>
              </a:rPr>
              <a:t>welcome.R</a:t>
            </a:r>
            <a:r>
              <a:rPr lang="en-US" sz="2000" b="1" dirty="0">
                <a:solidFill>
                  <a:srgbClr val="7030A0"/>
                </a:solidFill>
                <a:latin typeface="Monaco" pitchFamily="2" charset="77"/>
              </a:rPr>
              <a:t> </a:t>
            </a:r>
          </a:p>
          <a:p>
            <a:r>
              <a:rPr lang="en-US" sz="2400" b="1" dirty="0"/>
              <a:t>	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the file </a:t>
            </a:r>
            <a:r>
              <a:rPr lang="en-US" sz="2000" b="1" dirty="0">
                <a:solidFill>
                  <a:srgbClr val="7030A0"/>
                </a:solidFill>
                <a:latin typeface="Monaco" pitchFamily="2" charset="77"/>
              </a:rPr>
              <a:t>01_basic_functions.qmd</a:t>
            </a:r>
            <a:r>
              <a:rPr lang="en-US" sz="2400" b="1" dirty="0"/>
              <a:t> –</a:t>
            </a:r>
          </a:p>
          <a:p>
            <a:r>
              <a:rPr lang="en-US" sz="2400" b="1" dirty="0"/>
              <a:t>	Insert a code chunk in this file</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02D95-0976-64A6-8247-B9A5061E03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D6F945-75A1-E2E4-B483-5E142688035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2867476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
        <p:nvSpPr>
          <p:cNvPr id="5" name="TextBox 4">
            <a:extLst>
              <a:ext uri="{FF2B5EF4-FFF2-40B4-BE49-F238E27FC236}">
                <a16:creationId xmlns:a16="http://schemas.microsoft.com/office/drawing/2014/main" id="{5EE8770B-E40D-EE8E-ECDB-3DDEF86FF1AD}"/>
              </a:ext>
            </a:extLst>
          </p:cNvPr>
          <p:cNvSpPr txBox="1"/>
          <p:nvPr/>
        </p:nvSpPr>
        <p:spPr>
          <a:xfrm>
            <a:off x="2652583" y="3204154"/>
            <a:ext cx="7315201"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This is the function definition for the function named “</a:t>
            </a:r>
            <a:r>
              <a:rPr lang="en-US" i="1" dirty="0" err="1"/>
              <a:t>read.csv</a:t>
            </a:r>
            <a:r>
              <a:rPr lang="en-US" dirty="0"/>
              <a:t>”</a:t>
            </a:r>
          </a:p>
          <a:p>
            <a:r>
              <a:rPr lang="en-US" dirty="0"/>
              <a:t>It contains the function name, and the inputs it takes inside parentheses</a:t>
            </a:r>
          </a:p>
        </p:txBody>
      </p:sp>
      <p:sp>
        <p:nvSpPr>
          <p:cNvPr id="6" name="TextBox 5">
            <a:extLst>
              <a:ext uri="{FF2B5EF4-FFF2-40B4-BE49-F238E27FC236}">
                <a16:creationId xmlns:a16="http://schemas.microsoft.com/office/drawing/2014/main" id="{E3ED2520-ED71-75CE-115D-8ED25F226698}"/>
              </a:ext>
            </a:extLst>
          </p:cNvPr>
          <p:cNvSpPr txBox="1"/>
          <p:nvPr/>
        </p:nvSpPr>
        <p:spPr>
          <a:xfrm>
            <a:off x="2652583" y="4243475"/>
            <a:ext cx="7315201"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Type </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this definition printed to console.</a:t>
            </a:r>
          </a:p>
          <a:p>
            <a:r>
              <a:rPr lang="en-US" dirty="0"/>
              <a:t>Type </a:t>
            </a:r>
            <a:r>
              <a:rPr lang="en-US" sz="1400" dirty="0">
                <a:solidFill>
                  <a:schemeClr val="accent2"/>
                </a:solidFill>
                <a:latin typeface="Monaco" pitchFamily="2" charset="77"/>
              </a:rPr>
              <a:t>?</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the more details for each input argument in the </a:t>
            </a:r>
            <a:r>
              <a:rPr lang="en-US" b="1" dirty="0"/>
              <a:t>R Help </a:t>
            </a:r>
            <a:r>
              <a:rPr lang="en-US" dirty="0"/>
              <a:t>tab on the </a:t>
            </a:r>
            <a:r>
              <a:rPr lang="en-US" b="1" dirty="0"/>
              <a:t>File pane </a:t>
            </a:r>
            <a:r>
              <a:rPr lang="en-US" dirty="0"/>
              <a:t>of RStudio.</a:t>
            </a:r>
            <a:endParaRPr lang="en-US" b="1" dirty="0"/>
          </a:p>
        </p:txBody>
      </p:sp>
      <p:sp>
        <p:nvSpPr>
          <p:cNvPr id="8" name="TextBox 7">
            <a:extLst>
              <a:ext uri="{FF2B5EF4-FFF2-40B4-BE49-F238E27FC236}">
                <a16:creationId xmlns:a16="http://schemas.microsoft.com/office/drawing/2014/main" id="{84DEF00F-F2B2-1D0F-78CE-FCBE9AD7FD2F}"/>
              </a:ext>
            </a:extLst>
          </p:cNvPr>
          <p:cNvSpPr txBox="1"/>
          <p:nvPr/>
        </p:nvSpPr>
        <p:spPr>
          <a:xfrm>
            <a:off x="2652583" y="5537156"/>
            <a:ext cx="7315201"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Tip!</a:t>
            </a:r>
          </a:p>
          <a:p>
            <a:r>
              <a:rPr lang="en-US" dirty="0"/>
              <a:t>You can check the definition of any function with </a:t>
            </a:r>
            <a:r>
              <a:rPr lang="en-US" dirty="0">
                <a:solidFill>
                  <a:schemeClr val="accent2"/>
                </a:solidFill>
                <a:latin typeface="Monaco" pitchFamily="2" charset="77"/>
              </a:rPr>
              <a:t>?</a:t>
            </a:r>
            <a:r>
              <a:rPr lang="en-US" dirty="0" err="1">
                <a:solidFill>
                  <a:schemeClr val="accent2"/>
                </a:solidFill>
                <a:latin typeface="Monaco" pitchFamily="2" charset="77"/>
              </a:rPr>
              <a:t>function_name</a:t>
            </a:r>
            <a:endParaRPr lang="en-US" b="1" dirty="0"/>
          </a:p>
        </p:txBody>
      </p:sp>
      <p:pic>
        <p:nvPicPr>
          <p:cNvPr id="16386" name="Picture 2" descr="Helpful tips circle message bubble with light bulb emblem. Banner design for business and advertising. Vector illustration">
            <a:extLst>
              <a:ext uri="{FF2B5EF4-FFF2-40B4-BE49-F238E27FC236}">
                <a16:creationId xmlns:a16="http://schemas.microsoft.com/office/drawing/2014/main" id="{F30971A5-6060-9627-9AD9-59DED10E0C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2" t="6358" r="11045" b="9384"/>
          <a:stretch>
            <a:fillRect/>
          </a:stretch>
        </p:blipFill>
        <p:spPr bwMode="auto">
          <a:xfrm>
            <a:off x="1330383" y="5051833"/>
            <a:ext cx="1322200" cy="142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9266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30259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28346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4195245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940781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97054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19499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8237-7538-F82E-CF5E-70052A370BBF}"/>
              </a:ext>
            </a:extLst>
          </p:cNvPr>
          <p:cNvSpPr>
            <a:spLocks noGrp="1"/>
          </p:cNvSpPr>
          <p:nvPr>
            <p:ph type="title"/>
          </p:nvPr>
        </p:nvSpPr>
        <p:spPr>
          <a:xfrm>
            <a:off x="838200" y="-3324"/>
            <a:ext cx="10515600" cy="899795"/>
          </a:xfrm>
        </p:spPr>
        <p:txBody>
          <a:bodyPr/>
          <a:lstStyle/>
          <a:p>
            <a:r>
              <a:rPr lang="en-US" b="1" dirty="0">
                <a:solidFill>
                  <a:srgbClr val="4E2A84"/>
                </a:solidFill>
              </a:rPr>
              <a:t>This workshop is brought to you by:</a:t>
            </a:r>
          </a:p>
        </p:txBody>
      </p:sp>
      <p:sp>
        <p:nvSpPr>
          <p:cNvPr id="3" name="Content Placeholder 2">
            <a:extLst>
              <a:ext uri="{FF2B5EF4-FFF2-40B4-BE49-F238E27FC236}">
                <a16:creationId xmlns:a16="http://schemas.microsoft.com/office/drawing/2014/main" id="{22736DF4-919B-F686-3891-6FD730359CE9}"/>
              </a:ext>
            </a:extLst>
          </p:cNvPr>
          <p:cNvSpPr>
            <a:spLocks noGrp="1"/>
          </p:cNvSpPr>
          <p:nvPr>
            <p:ph idx="1"/>
          </p:nvPr>
        </p:nvSpPr>
        <p:spPr>
          <a:xfrm>
            <a:off x="838200" y="2261989"/>
            <a:ext cx="10515600" cy="4199964"/>
          </a:xfrm>
        </p:spPr>
        <p:txBody>
          <a:bodyPr vert="horz" lIns="91440" tIns="45720" rIns="91440" bIns="45720" rtlCol="0" anchor="t">
            <a:normAutofit fontScale="62500" lnSpcReduction="20000"/>
          </a:bodyPr>
          <a:lstStyle/>
          <a:p>
            <a:pPr marL="0" indent="0" algn="ctr">
              <a:buNone/>
            </a:pPr>
            <a:r>
              <a:rPr lang="en-US" sz="4600" b="1" dirty="0"/>
              <a:t>Need help?</a:t>
            </a:r>
          </a:p>
          <a:p>
            <a:r>
              <a:rPr lang="en-US" sz="2600" dirty="0"/>
              <a:t>AI, Machine Learning, Data Science</a:t>
            </a:r>
          </a:p>
          <a:p>
            <a:r>
              <a:rPr lang="en-US" sz="2600" dirty="0"/>
              <a:t>Statistics</a:t>
            </a:r>
          </a:p>
          <a:p>
            <a:r>
              <a:rPr lang="en-US" sz="2600" dirty="0"/>
              <a:t>Visualization</a:t>
            </a:r>
          </a:p>
          <a:p>
            <a:r>
              <a:rPr lang="en-US" sz="2600" dirty="0"/>
              <a:t>Collecting web data (scraping, APIs), text analysis, extracting information from text </a:t>
            </a:r>
          </a:p>
          <a:p>
            <a:r>
              <a:rPr lang="en-US" sz="2600" dirty="0"/>
              <a:t>Cleaning, transforming, reformatting, and wrangling data</a:t>
            </a:r>
          </a:p>
          <a:p>
            <a:r>
              <a:rPr lang="en-US" sz="2600" dirty="0"/>
              <a:t>Automating repetitive research tasks</a:t>
            </a:r>
          </a:p>
          <a:p>
            <a:r>
              <a:rPr lang="en-US" sz="2600" dirty="0"/>
              <a:t>Research reproducibility and replicability</a:t>
            </a:r>
          </a:p>
          <a:p>
            <a:r>
              <a:rPr lang="en-US" sz="2600" dirty="0"/>
              <a:t>Programming, computing, data management, etc.</a:t>
            </a:r>
          </a:p>
          <a:p>
            <a:r>
              <a:rPr lang="en-US" sz="2600" dirty="0"/>
              <a:t>R, Python, SQL, MATLAB, Stata, SPSS, SAS, etc.</a:t>
            </a:r>
          </a:p>
          <a:p>
            <a:pPr marL="0" indent="0">
              <a:buNone/>
            </a:pPr>
            <a:endParaRPr lang="en-US" sz="2400" dirty="0">
              <a:ea typeface="+mn-lt"/>
              <a:cs typeface="+mn-lt"/>
            </a:endParaRPr>
          </a:p>
          <a:p>
            <a:pPr marL="0" indent="0" algn="ctr">
              <a:buNone/>
            </a:pPr>
            <a:r>
              <a:rPr lang="en-US" sz="3200" dirty="0">
                <a:ea typeface="+mn-lt"/>
                <a:cs typeface="+mn-lt"/>
              </a:rPr>
              <a:t>Request a </a:t>
            </a:r>
            <a:r>
              <a:rPr lang="en-US" sz="3200" b="1" dirty="0">
                <a:solidFill>
                  <a:schemeClr val="accent6"/>
                </a:solidFill>
                <a:ea typeface="+mn-lt"/>
                <a:cs typeface="+mn-lt"/>
              </a:rPr>
              <a:t>FREE</a:t>
            </a:r>
            <a:r>
              <a:rPr lang="en-US" sz="3200" dirty="0">
                <a:solidFill>
                  <a:schemeClr val="accent6"/>
                </a:solidFill>
                <a:ea typeface="+mn-lt"/>
                <a:cs typeface="+mn-lt"/>
              </a:rPr>
              <a:t> </a:t>
            </a:r>
            <a:r>
              <a:rPr lang="en-US" sz="3200" dirty="0">
                <a:ea typeface="+mn-lt"/>
                <a:cs typeface="+mn-lt"/>
              </a:rPr>
              <a:t>consultation at </a:t>
            </a:r>
            <a:r>
              <a:rPr lang="en-US" sz="3200" b="1" dirty="0">
                <a:solidFill>
                  <a:srgbClr val="7030A0"/>
                </a:solidFill>
                <a:ea typeface="+mn-lt"/>
                <a:cs typeface="+mn-lt"/>
                <a:hlinkClick r:id="rId2">
                  <a:extLst>
                    <a:ext uri="{A12FA001-AC4F-418D-AE19-62706E023703}">
                      <ahyp:hlinkClr xmlns:ahyp="http://schemas.microsoft.com/office/drawing/2018/hyperlinkcolor" val="tx"/>
                    </a:ext>
                  </a:extLst>
                </a:hlinkClick>
              </a:rPr>
              <a:t>bit.ly/rcdsconsult</a:t>
            </a:r>
            <a:r>
              <a:rPr lang="en-US" sz="3200" dirty="0">
                <a:ea typeface="+mn-lt"/>
                <a:cs typeface="+mn-lt"/>
              </a:rPr>
              <a:t>.</a:t>
            </a:r>
            <a:endParaRPr lang="en-US" sz="3200" dirty="0"/>
          </a:p>
        </p:txBody>
      </p:sp>
      <p:sp>
        <p:nvSpPr>
          <p:cNvPr id="6" name="Rectangle 5">
            <a:extLst>
              <a:ext uri="{FF2B5EF4-FFF2-40B4-BE49-F238E27FC236}">
                <a16:creationId xmlns:a16="http://schemas.microsoft.com/office/drawing/2014/main" id="{3009FC79-E7F4-9004-8097-D165F9AA0BAE}"/>
              </a:ext>
            </a:extLst>
          </p:cNvPr>
          <p:cNvSpPr/>
          <p:nvPr/>
        </p:nvSpPr>
        <p:spPr>
          <a:xfrm>
            <a:off x="0" y="889225"/>
            <a:ext cx="12192000" cy="1278973"/>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0" tIns="91440" rIns="91440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Northwestern IT </a:t>
            </a:r>
            <a:b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b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Research Computing and Data Services</a:t>
            </a: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9594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080175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586996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433646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92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3298672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441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218249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267293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394563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7136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EC59C-5E81-E8BF-261B-50F1546B4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C6E47-68D9-C923-8BF0-80840E28B573}"/>
              </a:ext>
            </a:extLst>
          </p:cNvPr>
          <p:cNvSpPr>
            <a:spLocks noGrp="1"/>
          </p:cNvSpPr>
          <p:nvPr>
            <p:ph type="title"/>
          </p:nvPr>
        </p:nvSpPr>
        <p:spPr/>
        <p:txBody>
          <a:bodyPr/>
          <a:lstStyle/>
          <a:p>
            <a:r>
              <a:rPr lang="en-US" dirty="0">
                <a:solidFill>
                  <a:srgbClr val="7030A0"/>
                </a:solidFill>
              </a:rPr>
              <a:t>Collaborative project support</a:t>
            </a:r>
          </a:p>
        </p:txBody>
      </p:sp>
      <p:sp>
        <p:nvSpPr>
          <p:cNvPr id="3" name="Content Placeholder 2">
            <a:extLst>
              <a:ext uri="{FF2B5EF4-FFF2-40B4-BE49-F238E27FC236}">
                <a16:creationId xmlns:a16="http://schemas.microsoft.com/office/drawing/2014/main" id="{A2167115-1C80-D9D0-E885-D3969CF23F0C}"/>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cs typeface="Cordia New"/>
              </a:rPr>
              <a:t>If you're a faculty (or postdoc, research staff, or graduate student with faculty sponsorship), we can provide longer-term support in your project.</a:t>
            </a:r>
          </a:p>
          <a:p>
            <a:pPr marL="0" indent="0" algn="ctr">
              <a:buNone/>
            </a:pPr>
            <a:r>
              <a:rPr lang="en-US" sz="2200" dirty="0">
                <a:latin typeface="Aptos"/>
                <a:cs typeface="Cordia New"/>
              </a:rPr>
              <a:t>We can help from exploration (is this idea possible?) to concrete outcomes (e.g., data collection, cleaning, analysis or visualization for a publication). </a:t>
            </a:r>
          </a:p>
          <a:p>
            <a:pPr marL="0" indent="0" algn="ctr">
              <a:buNone/>
            </a:pPr>
            <a:endParaRPr lang="en-US" sz="2200" dirty="0">
              <a:latin typeface="Aptos"/>
              <a:cs typeface="Cordia New"/>
            </a:endParaRPr>
          </a:p>
          <a:p>
            <a:pPr marL="0" indent="0" algn="ctr">
              <a:buNone/>
            </a:pPr>
            <a:r>
              <a:rPr lang="en-US" sz="2200" dirty="0">
                <a:latin typeface="Aptos"/>
                <a:cs typeface="Cordia New"/>
              </a:rPr>
              <a:t>Find more information at </a:t>
            </a:r>
            <a:r>
              <a:rPr lang="en-US" sz="2200" dirty="0">
                <a:latin typeface="Aptos"/>
                <a:cs typeface="Cordia New"/>
                <a:hlinkClick r:id="rId2"/>
              </a:rPr>
              <a:t>bit.ly/collaborative_project_support</a:t>
            </a:r>
            <a:endParaRPr lang="en-US" sz="2200" dirty="0">
              <a:ea typeface="Calibri"/>
              <a:cs typeface="Calibri"/>
            </a:endParaRPr>
          </a:p>
        </p:txBody>
      </p:sp>
    </p:spTree>
    <p:extLst>
      <p:ext uri="{BB962C8B-B14F-4D97-AF65-F5344CB8AC3E}">
        <p14:creationId xmlns:p14="http://schemas.microsoft.com/office/powerpoint/2010/main" val="2126057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420825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869346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50247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891643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842024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6134231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9734682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4174099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949733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282137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70DDF-7591-8016-6990-8E7B55FA1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4884A-1155-5856-3488-4B923E6730C0}"/>
              </a:ext>
            </a:extLst>
          </p:cNvPr>
          <p:cNvSpPr>
            <a:spLocks noGrp="1"/>
          </p:cNvSpPr>
          <p:nvPr>
            <p:ph type="title"/>
          </p:nvPr>
        </p:nvSpPr>
        <p:spPr/>
        <p:txBody>
          <a:bodyPr/>
          <a:lstStyle/>
          <a:p>
            <a:r>
              <a:rPr lang="en-US" dirty="0">
                <a:solidFill>
                  <a:srgbClr val="7030A0"/>
                </a:solidFill>
              </a:rPr>
              <a:t>Bring Your Own Data (BYOD)</a:t>
            </a:r>
          </a:p>
        </p:txBody>
      </p:sp>
      <p:sp>
        <p:nvSpPr>
          <p:cNvPr id="3" name="Content Placeholder 2">
            <a:extLst>
              <a:ext uri="{FF2B5EF4-FFF2-40B4-BE49-F238E27FC236}">
                <a16:creationId xmlns:a16="http://schemas.microsoft.com/office/drawing/2014/main" id="{43C76EB4-3566-2940-E3C7-E49EF20167BD}"/>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ea typeface="Calibri"/>
                <a:cs typeface="Cordia New"/>
              </a:rPr>
              <a:t>Do you have research data waiting to be collected, cleaned, analyzed or visualized? </a:t>
            </a:r>
          </a:p>
          <a:p>
            <a:pPr marL="0" indent="0" algn="ctr">
              <a:buNone/>
            </a:pPr>
            <a:r>
              <a:rPr lang="en-US" sz="2200" dirty="0">
                <a:latin typeface="Aptos"/>
                <a:ea typeface="Calibri"/>
                <a:cs typeface="Cordia New"/>
              </a:rPr>
              <a:t>Come to BYOD.</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BYOD is a weekly working group that provides structure, guidance, and accountability to help you make progress on your research project in a supportive and stress-free environment.</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Find more information at </a:t>
            </a:r>
            <a:r>
              <a:rPr lang="en-US" sz="2200" dirty="0">
                <a:latin typeface="Aptos"/>
                <a:ea typeface="Calibri"/>
                <a:cs typeface="Cordia New"/>
                <a:hlinkClick r:id="rId2"/>
              </a:rPr>
              <a:t>bit.ly/byod_groups</a:t>
            </a:r>
            <a:endParaRPr lang="en-US" sz="2200" dirty="0">
              <a:latin typeface="Aptos"/>
              <a:ea typeface="Calibri"/>
              <a:cs typeface="Calibri"/>
            </a:endParaRPr>
          </a:p>
        </p:txBody>
      </p:sp>
    </p:spTree>
    <p:extLst>
      <p:ext uri="{BB962C8B-B14F-4D97-AF65-F5344CB8AC3E}">
        <p14:creationId xmlns:p14="http://schemas.microsoft.com/office/powerpoint/2010/main" val="4285256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406881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0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2550163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6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9247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CA8F9-6BC1-E477-81FB-89FCF19EE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9B97-B3F7-4210-D1E6-6DE7263750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Half-way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CCEA08EA-8E96-CFD0-9EFC-7DEA98BAE6E2}"/>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ACD47C2B-927B-FF7F-BB70-C3E1AB1CEA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4DA8A07B-3F51-1C2E-409D-E1BE639F8A7C}"/>
              </a:ext>
            </a:extLst>
          </p:cNvPr>
          <p:cNvSpPr txBox="1"/>
          <p:nvPr/>
        </p:nvSpPr>
        <p:spPr>
          <a:xfrm>
            <a:off x="3489466" y="2539012"/>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01333999-A4AE-40CD-628C-71DEDA648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71D755D5-42E2-B8A4-F5AB-2514765B5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156F32B-14DA-F7AE-F1A0-83BC8C646876}"/>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B539536-9D9B-6072-5216-0B7A0AA0982E}"/>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B3FE38D6-FB0A-5F52-D906-29F6F63BA5A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7EE72F5C-DFBA-AA35-367A-01E69E8A2C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3109" y="3000677"/>
            <a:ext cx="914400" cy="914400"/>
          </a:xfrm>
          <a:prstGeom prst="rect">
            <a:avLst/>
          </a:prstGeom>
        </p:spPr>
      </p:pic>
    </p:spTree>
    <p:extLst>
      <p:ext uri="{BB962C8B-B14F-4D97-AF65-F5344CB8AC3E}">
        <p14:creationId xmlns:p14="http://schemas.microsoft.com/office/powerpoint/2010/main" val="19288467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A94C-BD79-8F2A-97E3-DAF213DD17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3DE15A-832A-1053-77F2-1FE5B85AA07C}"/>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File Paths</a:t>
            </a:r>
          </a:p>
        </p:txBody>
      </p:sp>
    </p:spTree>
    <p:extLst>
      <p:ext uri="{BB962C8B-B14F-4D97-AF65-F5344CB8AC3E}">
        <p14:creationId xmlns:p14="http://schemas.microsoft.com/office/powerpoint/2010/main" val="3770517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7" y="1786467"/>
            <a:ext cx="9371560"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a:t>
            </a:r>
            <a:r>
              <a:rPr lang="en-US" sz="2800" b="1" dirty="0">
                <a:solidFill>
                  <a:srgbClr val="00B0F0"/>
                </a:solidFill>
              </a:rPr>
              <a:t>starts from the start of your hard drive </a:t>
            </a:r>
            <a:r>
              <a:rPr lang="en-US" sz="2800" dirty="0">
                <a:solidFill>
                  <a:schemeClr val="tx1"/>
                </a:solidFill>
              </a:rPr>
              <a:t>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91157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AN ABSOLUTE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n-US" sz="2800" dirty="0">
                <a:solidFill>
                  <a:schemeClr val="tx1"/>
                </a:solidFill>
              </a:rPr>
              <a:t>Earth </a:t>
            </a:r>
            <a:r>
              <a:rPr lang="en-US" sz="2800" dirty="0">
                <a:solidFill>
                  <a:schemeClr val="tx1"/>
                </a:solidFill>
                <a:sym typeface="Wingdings" pitchFamily="2" charset="2"/>
              </a:rPr>
              <a:t> North America  United States  Illinois  Evanston  Tech Drive  2233 Mudd  My office! </a:t>
            </a:r>
            <a:endParaRPr lang="en-US" sz="2800" dirty="0">
              <a:solidFill>
                <a:schemeClr val="tx1"/>
              </a:solidFill>
            </a:endParaRPr>
          </a:p>
        </p:txBody>
      </p:sp>
    </p:spTree>
    <p:extLst>
      <p:ext uri="{BB962C8B-B14F-4D97-AF65-F5344CB8AC3E}">
        <p14:creationId xmlns:p14="http://schemas.microsoft.com/office/powerpoint/2010/main" val="1455518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757945" y="2653311"/>
            <a:ext cx="3146961" cy="257298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cs typeface="Calibri"/>
              </a:rPr>
              <a:t>I'm done/</a:t>
            </a:r>
          </a:p>
          <a:p>
            <a:pPr algn="ctr"/>
            <a:r>
              <a:rPr lang="en-US" sz="4000" dirty="0">
                <a:solidFill>
                  <a:schemeClr val="tx1"/>
                </a:solidFill>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7151321" y="2653311"/>
            <a:ext cx="3146961" cy="257298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831200" y="1746468"/>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510757" y="2453134"/>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3" name="TextBox 2">
            <a:extLst>
              <a:ext uri="{FF2B5EF4-FFF2-40B4-BE49-F238E27FC236}">
                <a16:creationId xmlns:a16="http://schemas.microsoft.com/office/drawing/2014/main" id="{0597574A-2688-F112-8F3E-DE0EE31C188B}"/>
              </a:ext>
            </a:extLst>
          </p:cNvPr>
          <p:cNvSpPr txBox="1"/>
          <p:nvPr/>
        </p:nvSpPr>
        <p:spPr>
          <a:xfrm>
            <a:off x="697832" y="3429000"/>
            <a:ext cx="11227050" cy="3046988"/>
          </a:xfrm>
          <a:prstGeom prst="rect">
            <a:avLst/>
          </a:prstGeom>
          <a:noFill/>
        </p:spPr>
        <p:txBody>
          <a:bodyPr wrap="square">
            <a:spAutoFit/>
          </a:bodyPr>
          <a:lstStyle/>
          <a:p>
            <a:r>
              <a:rPr lang="en-US" sz="2400" b="1" i="0" u="none" strike="noStrike" dirty="0">
                <a:solidFill>
                  <a:srgbClr val="FF0000"/>
                </a:solidFill>
                <a:effectLst/>
                <a:latin typeface="Aptos" panose="020B0004020202020204" pitchFamily="34" charset="0"/>
              </a:rPr>
              <a:t>R is not able to understand normal Windows paths correctly</a:t>
            </a:r>
            <a:r>
              <a:rPr lang="en-US" sz="2400" b="0" i="0" u="none" strike="noStrike" dirty="0">
                <a:solidFill>
                  <a:srgbClr val="000000"/>
                </a:solidFill>
                <a:effectLst/>
                <a:latin typeface="Aptos" panose="020B0004020202020204" pitchFamily="34" charset="0"/>
              </a:rPr>
              <a:t> because the "\" has special meaning - it is used as escape character to give following characters special meaning (\n for newline, \t for tab, etc.)</a:t>
            </a:r>
          </a:p>
          <a:p>
            <a:endParaRPr lang="en-US" sz="2400" dirty="0">
              <a:solidFill>
                <a:srgbClr val="000000"/>
              </a:solidFill>
              <a:latin typeface="Aptos" panose="020B0004020202020204" pitchFamily="34" charset="0"/>
            </a:endParaRPr>
          </a:p>
          <a:p>
            <a:r>
              <a:rPr lang="en-US" sz="2400" b="1" i="0" u="none" strike="noStrike" dirty="0">
                <a:solidFill>
                  <a:srgbClr val="FF0000"/>
                </a:solidFill>
                <a:effectLst/>
                <a:latin typeface="Aptos" panose="020B0004020202020204" pitchFamily="34" charset="0"/>
              </a:rPr>
              <a:t>For windows: </a:t>
            </a:r>
          </a:p>
          <a:p>
            <a:pPr marL="342900" indent="-342900">
              <a:buAutoNum type="arabicPeriod"/>
            </a:pPr>
            <a:r>
              <a:rPr lang="en-US" sz="2400" b="1" dirty="0">
                <a:solidFill>
                  <a:srgbClr val="FF0000"/>
                </a:solidFill>
                <a:latin typeface="Aptos" panose="020B0004020202020204" pitchFamily="34" charset="0"/>
              </a:rPr>
              <a:t>R</a:t>
            </a:r>
            <a:r>
              <a:rPr lang="en-US" sz="2400" b="1" i="0" u="none" strike="noStrike" dirty="0">
                <a:solidFill>
                  <a:srgbClr val="FF0000"/>
                </a:solidFill>
                <a:effectLst/>
                <a:latin typeface="Aptos" panose="020B0004020202020204" pitchFamily="34" charset="0"/>
              </a:rPr>
              <a:t>eplace the "\" with "/" </a:t>
            </a:r>
            <a:r>
              <a:rPr lang="en-US" sz="2400" b="1" dirty="0">
                <a:solidFill>
                  <a:srgbClr val="FF0000"/>
                </a:solidFill>
                <a:latin typeface="Aptos" panose="020B0004020202020204" pitchFamily="34" charset="0"/>
              </a:rPr>
              <a:t>, or</a:t>
            </a:r>
          </a:p>
          <a:p>
            <a:pPr marL="342900" indent="-342900">
              <a:buAutoNum type="arabicPeriod"/>
            </a:pPr>
            <a:r>
              <a:rPr lang="en-US" sz="2400" b="1" i="0" u="none" strike="noStrike" dirty="0">
                <a:solidFill>
                  <a:srgbClr val="FF0000"/>
                </a:solidFill>
                <a:effectLst/>
                <a:latin typeface="Aptos" panose="020B0004020202020204" pitchFamily="34" charset="0"/>
              </a:rPr>
              <a:t>Replace the "\" with "\\"</a:t>
            </a:r>
            <a:r>
              <a:rPr lang="en-US" sz="2400" b="0" i="0" u="none" strike="noStrike" dirty="0">
                <a:solidFill>
                  <a:srgbClr val="000000"/>
                </a:solidFill>
                <a:effectLst/>
                <a:latin typeface="Aptos" panose="020B0004020202020204" pitchFamily="34" charset="0"/>
              </a:rPr>
              <a:t> </a:t>
            </a:r>
            <a:r>
              <a:rPr lang="en-US" sz="2400" dirty="0">
                <a:solidFill>
                  <a:srgbClr val="000000"/>
                </a:solidFill>
                <a:latin typeface="Aptos" panose="020B0004020202020204" pitchFamily="34" charset="0"/>
              </a:rPr>
              <a:t>,  - an additional escape character escapes the special meaning</a:t>
            </a:r>
            <a:endParaRPr lang="en-US" sz="2400" b="0" i="0" u="none" strike="noStrike" dirty="0">
              <a:solidFill>
                <a:srgbClr val="000000"/>
              </a:solidFill>
              <a:effectLst/>
              <a:latin typeface="Aptos" panose="020B000402020202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animals on a pink background&#10;&#10;Description automatically generated">
            <a:extLst>
              <a:ext uri="{FF2B5EF4-FFF2-40B4-BE49-F238E27FC236}">
                <a16:creationId xmlns:a16="http://schemas.microsoft.com/office/drawing/2014/main" id="{BE122188-CF90-54A6-D2BF-3696F7BF85A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42762" y="552986"/>
            <a:ext cx="4203342" cy="6305014"/>
          </a:xfrm>
          <a:prstGeom prst="rect">
            <a:avLst/>
          </a:prstGeom>
        </p:spPr>
      </p:pic>
      <p:sp>
        <p:nvSpPr>
          <p:cNvPr id="3" name="Title 4">
            <a:extLst>
              <a:ext uri="{FF2B5EF4-FFF2-40B4-BE49-F238E27FC236}">
                <a16:creationId xmlns:a16="http://schemas.microsoft.com/office/drawing/2014/main" id="{33C0C763-C953-D95F-EF94-56C5B57B1993}"/>
              </a:ext>
            </a:extLst>
          </p:cNvPr>
          <p:cNvSpPr txBox="1">
            <a:spLocks/>
          </p:cNvSpPr>
          <p:nvPr/>
        </p:nvSpPr>
        <p:spPr>
          <a:xfrm>
            <a:off x="5943438" y="552986"/>
            <a:ext cx="4159237" cy="1003738"/>
          </a:xfrm>
          <a:prstGeom prst="rect">
            <a:avLst/>
          </a:prstGeom>
        </p:spPr>
        <p:txBody>
          <a:bodyPr anchor="ctr">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dirty="0">
                <a:solidFill>
                  <a:schemeClr val="tx1"/>
                </a:solidFill>
              </a:rPr>
              <a:t>Who are you?</a:t>
            </a:r>
          </a:p>
        </p:txBody>
      </p:sp>
      <p:graphicFrame>
        <p:nvGraphicFramePr>
          <p:cNvPr id="4" name="Content Placeholder 5">
            <a:extLst>
              <a:ext uri="{FF2B5EF4-FFF2-40B4-BE49-F238E27FC236}">
                <a16:creationId xmlns:a16="http://schemas.microsoft.com/office/drawing/2014/main" id="{9D46F4D3-3560-C7A6-62B8-516B5FB153F8}"/>
              </a:ext>
            </a:extLst>
          </p:cNvPr>
          <p:cNvGraphicFramePr>
            <a:graphicFrameLocks/>
          </p:cNvGraphicFramePr>
          <p:nvPr>
            <p:extLst>
              <p:ext uri="{D42A27DB-BD31-4B8C-83A1-F6EECF244321}">
                <p14:modId xmlns:p14="http://schemas.microsoft.com/office/powerpoint/2010/main" val="4083380647"/>
              </p:ext>
            </p:extLst>
          </p:nvPr>
        </p:nvGraphicFramePr>
        <p:xfrm>
          <a:off x="6184070" y="1556724"/>
          <a:ext cx="4482164" cy="5079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7165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0DCD4EF-8605-8042-ADE1-ED96CAFA582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A13EE5BD-C2E3-E249-AE11-D8DB1BBB90D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3EE2DA5-BAD8-8948-9D72-BC53DE6391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2E6B7C4F-2F05-0F4B-B6E1-A4588166CFC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6E2370E-8196-7F4E-B5C6-ABE25A546D88}"/>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6DE7B6C-1AF3-744E-8BC5-954EA1998F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extLst>
      <p:ext uri="{BB962C8B-B14F-4D97-AF65-F5344CB8AC3E}">
        <p14:creationId xmlns:p14="http://schemas.microsoft.com/office/powerpoint/2010/main" val="37300418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 RELATIVE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Remember our absolute path: Earth </a:t>
            </a:r>
            <a:r>
              <a:rPr lang="en-US" sz="2800" dirty="0">
                <a:solidFill>
                  <a:schemeClr val="tx1"/>
                </a:solidFill>
                <a:sym typeface="Wingdings" pitchFamily="2" charset="2"/>
              </a:rPr>
              <a:t> North America  United States  Illinois  Evanston  Tech Drive  2233 </a:t>
            </a:r>
          </a:p>
          <a:p>
            <a:pPr marL="0" indent="0" algn="just">
              <a:buFont typeface="Wingdings 2" panose="05020102010507070707" pitchFamily="18" charset="2"/>
              <a:buNone/>
            </a:pPr>
            <a:endParaRPr lang="en-US" sz="2800" dirty="0">
              <a:solidFill>
                <a:schemeClr val="tx1"/>
              </a:solidFill>
              <a:sym typeface="Wingdings" pitchFamily="2" charset="2"/>
            </a:endParaRPr>
          </a:p>
          <a:p>
            <a:pPr marL="0" indent="0" algn="just">
              <a:buFont typeface="Wingdings 2" panose="05020102010507070707" pitchFamily="18" charset="2"/>
              <a:buNone/>
            </a:pPr>
            <a:r>
              <a:rPr lang="en-US" sz="2800" dirty="0">
                <a:solidFill>
                  <a:schemeClr val="tx1"/>
                </a:solidFill>
                <a:sym typeface="Wingdings" pitchFamily="2" charset="2"/>
              </a:rPr>
              <a:t>The relative path (relative to Illinois) would be: Evanston  Tech Drive  2233</a:t>
            </a:r>
            <a:endParaRPr lang="en-US" sz="2800" dirty="0">
              <a:solidFill>
                <a:schemeClr val="tx1"/>
              </a:solidFill>
            </a:endParaRPr>
          </a:p>
        </p:txBody>
      </p:sp>
    </p:spTree>
    <p:extLst>
      <p:ext uri="{BB962C8B-B14F-4D97-AF65-F5344CB8AC3E}">
        <p14:creationId xmlns:p14="http://schemas.microsoft.com/office/powerpoint/2010/main" val="1688945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7984-3C9F-14BA-847F-C2CBA74200EB}"/>
              </a:ext>
            </a:extLst>
          </p:cNvPr>
          <p:cNvSpPr>
            <a:spLocks noGrp="1"/>
          </p:cNvSpPr>
          <p:nvPr>
            <p:ph type="title"/>
          </p:nvPr>
        </p:nvSpPr>
        <p:spPr/>
        <p:txBody>
          <a:bodyPr>
            <a:normAutofit/>
          </a:bodyPr>
          <a:lstStyle/>
          <a:p>
            <a:r>
              <a:rPr lang="en-US" dirty="0">
                <a:solidFill>
                  <a:schemeClr val="tx1"/>
                </a:solidFill>
              </a:rPr>
              <a:t>Talk to each other!</a:t>
            </a:r>
          </a:p>
        </p:txBody>
      </p:sp>
      <p:sp>
        <p:nvSpPr>
          <p:cNvPr id="3" name="TextBox 2">
            <a:extLst>
              <a:ext uri="{FF2B5EF4-FFF2-40B4-BE49-F238E27FC236}">
                <a16:creationId xmlns:a16="http://schemas.microsoft.com/office/drawing/2014/main" id="{E04DB09A-31A2-FC2A-C751-C86B779DF41C}"/>
              </a:ext>
            </a:extLst>
          </p:cNvPr>
          <p:cNvSpPr txBox="1"/>
          <p:nvPr/>
        </p:nvSpPr>
        <p:spPr>
          <a:xfrm>
            <a:off x="1164054" y="2644170"/>
            <a:ext cx="10446754" cy="2554545"/>
          </a:xfrm>
          <a:prstGeom prst="rect">
            <a:avLst/>
          </a:prstGeom>
          <a:noFill/>
        </p:spPr>
        <p:txBody>
          <a:bodyPr wrap="square" rtlCol="0">
            <a:spAutoFit/>
          </a:bodyPr>
          <a:lstStyle/>
          <a:p>
            <a:r>
              <a:rPr lang="en-US" sz="3200" dirty="0"/>
              <a:t>This is a great opportunity to meet other people that are learning how to code!</a:t>
            </a:r>
          </a:p>
          <a:p>
            <a:endParaRPr lang="en-US" sz="3200" dirty="0"/>
          </a:p>
          <a:p>
            <a:endParaRPr lang="en-US" sz="3200" dirty="0"/>
          </a:p>
          <a:p>
            <a:r>
              <a:rPr lang="en-US" sz="3200" dirty="0"/>
              <a:t>You can learn from each other and even stay in touch </a:t>
            </a:r>
            <a:r>
              <a:rPr lang="en-US" sz="3200" dirty="0">
                <a:sym typeface="Wingdings" pitchFamily="2" charset="2"/>
              </a:rPr>
              <a:t> </a:t>
            </a:r>
            <a:endParaRPr lang="en-US" sz="3200" dirty="0"/>
          </a:p>
        </p:txBody>
      </p:sp>
    </p:spTree>
    <p:extLst>
      <p:ext uri="{BB962C8B-B14F-4D97-AF65-F5344CB8AC3E}">
        <p14:creationId xmlns:p14="http://schemas.microsoft.com/office/powerpoint/2010/main" val="7264093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sp>
        <p:nvSpPr>
          <p:cNvPr id="972" name="Google Shape;972;p44"/>
          <p:cNvSpPr txBox="1">
            <a:spLocks noGrp="1"/>
          </p:cNvSpPr>
          <p:nvPr>
            <p:ph type="title"/>
          </p:nvPr>
        </p:nvSpPr>
        <p:spPr>
          <a:xfrm>
            <a:off x="2160337" y="204537"/>
            <a:ext cx="9522326" cy="782053"/>
          </a:xfrm>
          <a:prstGeom prst="rect">
            <a:avLst/>
          </a:prstGeom>
        </p:spPr>
        <p:txBody>
          <a:bodyPr spcFirstLastPara="1" vert="horz" lIns="91440" tIns="45720" rIns="91440" bIns="45720" rtlCol="0" anchor="b" anchorCtr="0">
            <a:normAutofit/>
          </a:bodyPr>
          <a:lstStyle/>
          <a:p>
            <a:pPr>
              <a:spcBef>
                <a:spcPct val="0"/>
              </a:spcBef>
            </a:pPr>
            <a:r>
              <a:rPr lang="en-US" sz="3600" dirty="0">
                <a:solidFill>
                  <a:srgbClr val="FFFFFF"/>
                </a:solidFill>
              </a:rPr>
              <a:t>Why not just use absolute paths?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767426"/>
            <a:ext cx="10518036"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p:txBody>
      </p:sp>
      <p:sp>
        <p:nvSpPr>
          <p:cNvPr id="2" name="TextBox 1">
            <a:extLst>
              <a:ext uri="{FF2B5EF4-FFF2-40B4-BE49-F238E27FC236}">
                <a16:creationId xmlns:a16="http://schemas.microsoft.com/office/drawing/2014/main" id="{ABCF6595-5DAC-0FFC-C94E-E38536CF805F}"/>
              </a:ext>
            </a:extLst>
          </p:cNvPr>
          <p:cNvSpPr txBox="1"/>
          <p:nvPr/>
        </p:nvSpPr>
        <p:spPr>
          <a:xfrm>
            <a:off x="2373180" y="4410675"/>
            <a:ext cx="7842739" cy="1815882"/>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solidFill>
                  <a:srgbClr val="7030A0"/>
                </a:solidFill>
                <a:latin typeface="Monaco" pitchFamily="2" charset="77"/>
              </a:rPr>
              <a:t>getwd</a:t>
            </a:r>
            <a:r>
              <a:rPr lang="en-US" sz="2000" b="1" dirty="0">
                <a:solidFill>
                  <a:srgbClr val="7030A0"/>
                </a:solidFill>
                <a:latin typeface="Monaco" pitchFamily="2" charset="77"/>
              </a:rPr>
              <a:t>() </a:t>
            </a:r>
          </a:p>
          <a:p>
            <a:r>
              <a:rPr lang="en-US" sz="2400" b="1" dirty="0"/>
              <a:t>	Ask R to tell you where the working directory is now</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000" b="1" dirty="0" err="1">
                <a:solidFill>
                  <a:srgbClr val="7030A0"/>
                </a:solidFill>
                <a:latin typeface="Monaco" pitchFamily="2" charset="77"/>
              </a:rPr>
              <a:t>setwd</a:t>
            </a:r>
            <a:r>
              <a:rPr lang="en-US" sz="2000" b="1" dirty="0">
                <a:solidFill>
                  <a:srgbClr val="7030A0"/>
                </a:solidFill>
                <a:latin typeface="Monaco" pitchFamily="2" charset="77"/>
              </a:rPr>
              <a:t>(“</a:t>
            </a:r>
            <a:r>
              <a:rPr lang="en-US" sz="2000" b="1" dirty="0">
                <a:solidFill>
                  <a:srgbClr val="00B050"/>
                </a:solidFill>
                <a:latin typeface="Monaco" pitchFamily="2" charset="77"/>
              </a:rPr>
              <a:t>your-desired-path</a:t>
            </a:r>
            <a:r>
              <a:rPr lang="en-US" sz="2000" b="1" dirty="0">
                <a:solidFill>
                  <a:srgbClr val="7030A0"/>
                </a:solidFill>
                <a:latin typeface="Monaco" pitchFamily="2" charset="77"/>
              </a:rPr>
              <a:t>”) </a:t>
            </a:r>
          </a:p>
          <a:p>
            <a:r>
              <a:rPr lang="en-US" sz="2400" b="1" dirty="0"/>
              <a:t>	Tell R to set working directory to </a:t>
            </a:r>
            <a:r>
              <a:rPr lang="en-US" sz="2000" b="1" dirty="0">
                <a:solidFill>
                  <a:srgbClr val="00B050"/>
                </a:solidFill>
                <a:latin typeface="Monaco" pitchFamily="2" charset="77"/>
              </a:rPr>
              <a:t>your-desired-path</a:t>
            </a:r>
            <a:endParaRPr lang="en-US" sz="2000" b="1" dirty="0">
              <a:solidFill>
                <a:srgbClr val="00B050"/>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A64A-D1AC-2C08-F286-2F61405632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634258-DDF8-A117-C7C3-AB5ABE7AD8A8}"/>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RStudio Projects</a:t>
            </a:r>
          </a:p>
        </p:txBody>
      </p:sp>
    </p:spTree>
    <p:extLst>
      <p:ext uri="{BB962C8B-B14F-4D97-AF65-F5344CB8AC3E}">
        <p14:creationId xmlns:p14="http://schemas.microsoft.com/office/powerpoint/2010/main" val="17362859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9;p60">
            <a:extLst>
              <a:ext uri="{FF2B5EF4-FFF2-40B4-BE49-F238E27FC236}">
                <a16:creationId xmlns:a16="http://schemas.microsoft.com/office/drawing/2014/main" id="{4DE1D1AC-E537-C541-AF61-E8E542FFF75A}"/>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4E1FBECC-4C6B-0FBF-1B97-607EFE85A1CA}"/>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sp>
        <p:nvSpPr>
          <p:cNvPr id="7" name="TextBox 6">
            <a:extLst>
              <a:ext uri="{FF2B5EF4-FFF2-40B4-BE49-F238E27FC236}">
                <a16:creationId xmlns:a16="http://schemas.microsoft.com/office/drawing/2014/main" id="{22D8023D-A774-ACD3-A038-8723D93BA288}"/>
              </a:ext>
            </a:extLst>
          </p:cNvPr>
          <p:cNvSpPr txBox="1"/>
          <p:nvPr/>
        </p:nvSpPr>
        <p:spPr>
          <a:xfrm>
            <a:off x="2237874" y="3195106"/>
            <a:ext cx="7302078" cy="1446550"/>
          </a:xfrm>
          <a:prstGeom prst="rect">
            <a:avLst/>
          </a:prstGeom>
          <a:noFill/>
        </p:spPr>
        <p:txBody>
          <a:bodyPr wrap="square">
            <a:spAutoFit/>
          </a:bodyPr>
          <a:lstStyle/>
          <a:p>
            <a:pPr>
              <a:buNone/>
            </a:pPr>
            <a:r>
              <a:rPr lang="en-US" sz="2200" b="1" dirty="0">
                <a:solidFill>
                  <a:srgbClr val="0098BE"/>
                </a:solidFill>
              </a:rPr>
              <a:t>You can create an RStudio project:</a:t>
            </a:r>
          </a:p>
          <a:p>
            <a:pPr marL="285750" indent="-285750">
              <a:buFont typeface="Arial" panose="020B0604020202020204" pitchFamily="34" charset="0"/>
              <a:buChar char="•"/>
            </a:pPr>
            <a:r>
              <a:rPr lang="en-US" sz="2200" dirty="0"/>
              <a:t>In a brand-new directory</a:t>
            </a:r>
          </a:p>
          <a:p>
            <a:pPr marL="285750" indent="-285750">
              <a:buFont typeface="Arial" panose="020B0604020202020204" pitchFamily="34" charset="0"/>
              <a:buChar char="•"/>
            </a:pPr>
            <a:r>
              <a:rPr lang="en-US" sz="2200" dirty="0"/>
              <a:t>In an existing directory which has R code and/or data</a:t>
            </a:r>
          </a:p>
          <a:p>
            <a:pPr marL="285750" indent="-285750">
              <a:buFont typeface="Arial" panose="020B0604020202020204" pitchFamily="34" charset="0"/>
              <a:buChar char="•"/>
            </a:pPr>
            <a:r>
              <a:rPr lang="en-US" sz="2200" dirty="0"/>
              <a:t>By cloning a version control (</a:t>
            </a:r>
            <a:r>
              <a:rPr lang="en-US" sz="2200" dirty="0" err="1"/>
              <a:t>eg</a:t>
            </a:r>
            <a:r>
              <a:rPr lang="en-US" sz="2200" dirty="0"/>
              <a:t>: Git) repository</a:t>
            </a:r>
          </a:p>
        </p:txBody>
      </p:sp>
    </p:spTree>
    <p:extLst>
      <p:ext uri="{BB962C8B-B14F-4D97-AF65-F5344CB8AC3E}">
        <p14:creationId xmlns:p14="http://schemas.microsoft.com/office/powerpoint/2010/main" val="24949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591B7-0790-2F27-324E-9BA2ECA1E163}"/>
            </a:ext>
          </a:extLst>
        </p:cNvPr>
        <p:cNvGrpSpPr/>
        <p:nvPr/>
      </p:nvGrpSpPr>
      <p:grpSpPr>
        <a:xfrm>
          <a:off x="0" y="0"/>
          <a:ext cx="0" cy="0"/>
          <a:chOff x="0" y="0"/>
          <a:chExt cx="0" cy="0"/>
        </a:xfrm>
      </p:grpSpPr>
      <p:sp>
        <p:nvSpPr>
          <p:cNvPr id="3" name="Google Shape;1069;p60">
            <a:extLst>
              <a:ext uri="{FF2B5EF4-FFF2-40B4-BE49-F238E27FC236}">
                <a16:creationId xmlns:a16="http://schemas.microsoft.com/office/drawing/2014/main" id="{267A043B-17EF-8C80-63E8-A29F7FF98FE5}"/>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839301BA-A58C-D168-B7DE-A637CDDE3867}"/>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pic>
        <p:nvPicPr>
          <p:cNvPr id="1026" name="Picture 2">
            <a:extLst>
              <a:ext uri="{FF2B5EF4-FFF2-40B4-BE49-F238E27FC236}">
                <a16:creationId xmlns:a16="http://schemas.microsoft.com/office/drawing/2014/main" id="{1F7889CB-AFA8-62AC-43EB-610C2EEBD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487" y="3037374"/>
            <a:ext cx="4412245" cy="32398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A8B989-DC19-B69B-73E9-A3565DB185F6}"/>
              </a:ext>
            </a:extLst>
          </p:cNvPr>
          <p:cNvSpPr txBox="1"/>
          <p:nvPr/>
        </p:nvSpPr>
        <p:spPr>
          <a:xfrm>
            <a:off x="831200" y="3218910"/>
            <a:ext cx="6100010" cy="1107996"/>
          </a:xfrm>
          <a:prstGeom prst="rect">
            <a:avLst/>
          </a:prstGeom>
          <a:noFill/>
        </p:spPr>
        <p:txBody>
          <a:bodyPr wrap="square">
            <a:spAutoFit/>
          </a:bodyPr>
          <a:lstStyle/>
          <a:p>
            <a:r>
              <a:rPr lang="en-US" sz="2200" dirty="0"/>
              <a:t>To create a new project in the RStudio IDE, use the </a:t>
            </a:r>
            <a:r>
              <a:rPr lang="en-US" sz="2200" b="1" dirty="0">
                <a:solidFill>
                  <a:srgbClr val="00B050"/>
                </a:solidFill>
              </a:rPr>
              <a:t>Create Project</a:t>
            </a:r>
            <a:r>
              <a:rPr lang="en-US" sz="2200" dirty="0">
                <a:solidFill>
                  <a:srgbClr val="00B050"/>
                </a:solidFill>
              </a:rPr>
              <a:t> </a:t>
            </a:r>
            <a:r>
              <a:rPr lang="en-US" sz="2200" dirty="0"/>
              <a:t>command (available on the Projects menu and on the global toolbar)</a:t>
            </a:r>
          </a:p>
        </p:txBody>
      </p:sp>
    </p:spTree>
    <p:extLst>
      <p:ext uri="{BB962C8B-B14F-4D97-AF65-F5344CB8AC3E}">
        <p14:creationId xmlns:p14="http://schemas.microsoft.com/office/powerpoint/2010/main" val="18354860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4B441-44E4-1CEC-2985-3FD92EAA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1E561-50AF-D2EC-4D2C-978294179E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GETTING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7EDE67B7-5579-8E07-BE62-EDB85AA3E637}"/>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241A7C73-619E-98BE-7A3A-BACF852A0D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79C059FC-8450-F7C7-CB31-A0DBB22508FE}"/>
              </a:ext>
            </a:extLst>
          </p:cNvPr>
          <p:cNvSpPr txBox="1"/>
          <p:nvPr/>
        </p:nvSpPr>
        <p:spPr>
          <a:xfrm>
            <a:off x="4517509" y="30750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A408607A-BCEF-0693-502B-CB0341520F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C6B0DDA9-EEB8-527A-1774-12446BF1D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83D0AD8-0A60-9F1D-AA18-81A7F26645E1}"/>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DE5FDF83-C642-B945-89C9-94F493E3D32A}"/>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9B3F8C15-8827-D114-4F6A-7E0A8270A7EE}"/>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051E5E-1A76-07C0-67D2-4000AD2B9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0236" y="3612012"/>
            <a:ext cx="914400" cy="914400"/>
          </a:xfrm>
          <a:prstGeom prst="rect">
            <a:avLst/>
          </a:prstGeom>
        </p:spPr>
      </p:pic>
    </p:spTree>
    <p:extLst>
      <p:ext uri="{BB962C8B-B14F-4D97-AF65-F5344CB8AC3E}">
        <p14:creationId xmlns:p14="http://schemas.microsoft.com/office/powerpoint/2010/main" val="27570211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5" descr="A black and orange sign with an arrow&#10;&#10;AI-generated content may be incorrect.">
            <a:extLst>
              <a:ext uri="{FF2B5EF4-FFF2-40B4-BE49-F238E27FC236}">
                <a16:creationId xmlns:a16="http://schemas.microsoft.com/office/drawing/2014/main" id="{3E086560-D6BA-1EFF-D172-2821BC780A20}"/>
              </a:ext>
            </a:extLst>
          </p:cNvPr>
          <p:cNvPicPr>
            <a:picLocks noChangeAspect="1"/>
          </p:cNvPicPr>
          <p:nvPr/>
        </p:nvPicPr>
        <p:blipFill>
          <a:blip r:embed="rId2">
            <a:extLst>
              <a:ext uri="{837473B0-CC2E-450A-ABE3-18F120FF3D39}">
                <a1611:picAttrSrcUrl xmlns:a1611="http://schemas.microsoft.com/office/drawing/2016/11/main" r:id="rId3"/>
              </a:ext>
            </a:extLst>
          </a:blip>
          <a:srcRect t="19609" r="-1" b="17386"/>
          <a:stretch>
            <a:fillRect/>
          </a:stretch>
        </p:blipFill>
        <p:spPr>
          <a:xfrm>
            <a:off x="446532" y="599725"/>
            <a:ext cx="6784447" cy="2137237"/>
          </a:xfrm>
          <a:prstGeom prst="rect">
            <a:avLst/>
          </a:prstGeom>
        </p:spPr>
      </p:pic>
      <p:sp>
        <p:nvSpPr>
          <p:cNvPr id="7" name="TextBox 6">
            <a:extLst>
              <a:ext uri="{FF2B5EF4-FFF2-40B4-BE49-F238E27FC236}">
                <a16:creationId xmlns:a16="http://schemas.microsoft.com/office/drawing/2014/main" id="{197C8019-B32D-3BF6-F9E1-958904E25D7E}"/>
              </a:ext>
            </a:extLst>
          </p:cNvPr>
          <p:cNvSpPr txBox="1"/>
          <p:nvPr/>
        </p:nvSpPr>
        <p:spPr>
          <a:xfrm>
            <a:off x="719904" y="3378463"/>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01D59C-6C6F-4E35-93B8-B451F7132A11}">
  <ds:schemaRefs>
    <ds:schemaRef ds:uri="http://schemas.microsoft.com/sharepoint/v3/contenttype/forms"/>
  </ds:schemaRefs>
</ds:datastoreItem>
</file>

<file path=customXml/itemProps3.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Dividend</Template>
  <TotalTime>14077</TotalTime>
  <Words>5884</Words>
  <Application>Microsoft Macintosh PowerPoint</Application>
  <PresentationFormat>Widescreen</PresentationFormat>
  <Paragraphs>926</Paragraphs>
  <Slides>124</Slides>
  <Notes>60</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124</vt:i4>
      </vt:variant>
    </vt:vector>
  </HeadingPairs>
  <TitlesOfParts>
    <vt:vector size="142" baseType="lpstr">
      <vt:lpstr>American Typewriter</vt:lpstr>
      <vt:lpstr>Aptos</vt:lpstr>
      <vt:lpstr>Arial</vt:lpstr>
      <vt:lpstr>Book Antiqua</vt:lpstr>
      <vt:lpstr>Bookman Old Style</vt:lpstr>
      <vt:lpstr>Calibri</vt:lpstr>
      <vt:lpstr>Calibri Light</vt:lpstr>
      <vt:lpstr>Comic Sans MS</vt:lpstr>
      <vt:lpstr>Courier New</vt:lpstr>
      <vt:lpstr>Franklin Gothic Book</vt:lpstr>
      <vt:lpstr>Franklin Gothic Medium</vt:lpstr>
      <vt:lpstr>Monaco</vt:lpstr>
      <vt:lpstr>Raleway</vt:lpstr>
      <vt:lpstr>Roboto Mono</vt:lpstr>
      <vt:lpstr>Source Sans Pro</vt:lpstr>
      <vt:lpstr>Wingdings</vt:lpstr>
      <vt:lpstr>Wingdings 2</vt:lpstr>
      <vt:lpstr>Dividend</vt:lpstr>
      <vt:lpstr>PowerPoint Presentation</vt:lpstr>
      <vt:lpstr>PowerPoint Presentation</vt:lpstr>
      <vt:lpstr>Download materials from github</vt:lpstr>
      <vt:lpstr>This workshop is brought to you by:</vt:lpstr>
      <vt:lpstr>Collaborative project support</vt:lpstr>
      <vt:lpstr>Bring Your Own Data (BYOD)</vt:lpstr>
      <vt:lpstr>Sticky Notes</vt:lpstr>
      <vt:lpstr>PowerPoint Presentation</vt:lpstr>
      <vt:lpstr>Talk to each other!</vt:lpstr>
      <vt:lpstr>What to expect this week </vt:lpstr>
      <vt:lpstr>This is a hands-on workshop!</vt:lpstr>
      <vt:lpstr>Hold your horses – there is some terrain to be covered…</vt:lpstr>
      <vt:lpstr>PowerPoint Presentation</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PowerPoint Presentation</vt:lpstr>
      <vt:lpstr>TRY IT ..</vt:lpstr>
      <vt:lpstr>PowerPoint Presentation</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Half-way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PowerPoint Presentation</vt:lpstr>
      <vt:lpstr>.. means go up a level</vt:lpstr>
      <vt:lpstr>PowerPoint Presentation</vt:lpstr>
      <vt:lpstr>PowerPoint Presentation</vt:lpstr>
      <vt:lpstr>How to find paths in your computer?</vt:lpstr>
      <vt:lpstr>Why not just use absolute paths?</vt:lpstr>
      <vt:lpstr>Store Project Files Together</vt:lpstr>
      <vt:lpstr>But what is the Working Directory for R?</vt:lpstr>
      <vt:lpstr>PowerPoint Presentation</vt:lpstr>
      <vt:lpstr>PowerPoint Presentation</vt:lpstr>
      <vt:lpstr>PowerPoint Presentation</vt:lpstr>
      <vt:lpstr>GETTING THERE!!</vt:lpstr>
      <vt:lpstr>PowerPoint Presentation</vt:lpstr>
      <vt:lpstr>PowerPoint Presentation</vt:lpstr>
      <vt:lpstr>PowerPoint Presentation</vt:lpstr>
      <vt:lpstr>PowerPoint Presentation</vt:lpstr>
      <vt:lpstr>PowerPoint Presentation</vt:lpstr>
      <vt:lpstr>PowerPoint Presentation</vt:lpstr>
      <vt:lpstr>Data Frames: Rectangles of Data</vt:lpstr>
      <vt:lpstr>Rows: Observations</vt:lpstr>
      <vt:lpstr>Columns: Variables</vt:lpstr>
      <vt:lpstr>THERE!!</vt:lpstr>
      <vt:lpstr>PowerPoint Presentation</vt:lpstr>
      <vt:lpstr>PowerPoint Presentation</vt:lpstr>
      <vt:lpstr>Variables</vt:lpstr>
      <vt:lpstr>PowerPoint Presentation</vt:lpstr>
      <vt:lpstr>PowerPoint Presentation</vt:lpstr>
      <vt:lpstr>PowerPoint Presentation</vt:lpstr>
      <vt:lpstr>Indexing Values in a Vector</vt:lpstr>
      <vt:lpstr>Selecting elements from a vector</vt:lpstr>
      <vt:lpstr>PowerPoint Presentation</vt:lpstr>
      <vt:lpstr>Boolean / Logical operators: </vt:lpstr>
      <vt:lpstr>Boolean operator: AND</vt:lpstr>
      <vt:lpstr>Boolean operator: OR</vt:lpstr>
      <vt:lpstr>Boolean operator: NOT</vt:lpstr>
      <vt:lpstr>PowerPoint Presentation</vt:lpstr>
      <vt:lpstr>PowerPoint Presentation</vt:lpstr>
      <vt:lpstr>PowerPoint Presentation</vt:lpstr>
      <vt:lpstr>PowerPoint Presentation</vt:lpstr>
      <vt:lpstr>Feedback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323</cp:revision>
  <dcterms:created xsi:type="dcterms:W3CDTF">2024-06-05T15:31:59Z</dcterms:created>
  <dcterms:modified xsi:type="dcterms:W3CDTF">2025-06-30T12:44:38Z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